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1" r:id="rId5"/>
    <p:sldId id="274" r:id="rId6"/>
    <p:sldId id="280" r:id="rId7"/>
    <p:sldId id="262" r:id="rId8"/>
    <p:sldId id="263" r:id="rId9"/>
    <p:sldId id="267" r:id="rId10"/>
    <p:sldId id="268" r:id="rId11"/>
    <p:sldId id="269" r:id="rId12"/>
    <p:sldId id="270" r:id="rId13"/>
    <p:sldId id="273" r:id="rId14"/>
    <p:sldId id="265" r:id="rId15"/>
    <p:sldId id="271" r:id="rId16"/>
    <p:sldId id="283" r:id="rId17"/>
    <p:sldId id="260" r:id="rId18"/>
    <p:sldId id="278" r:id="rId19"/>
    <p:sldId id="276" r:id="rId20"/>
    <p:sldId id="277" r:id="rId21"/>
    <p:sldId id="266" r:id="rId22"/>
    <p:sldId id="281" r:id="rId23"/>
    <p:sldId id="282" r:id="rId2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3.12.2024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3.12.2024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3.12.2024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3.12.2024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3.12.2024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A23720DD-5B6D-40BF-8493-A6B52D484E6B}" type="datetimeFigureOut">
              <a:rPr lang="tr-TR" smtClean="0"/>
              <a:t>3.12.2024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A23720DD-5B6D-40BF-8493-A6B52D484E6B}" type="datetimeFigureOut">
              <a:rPr lang="tr-TR" smtClean="0"/>
              <a:t>3.12.2024</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A23720DD-5B6D-40BF-8493-A6B52D484E6B}" type="datetimeFigureOut">
              <a:rPr lang="tr-TR" smtClean="0"/>
              <a:t>3.12.2024</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3.12.2024</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3.12.2024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3.12.2024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3.12.2024</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s://unesdoc.unesco.org/ark:/48223/pf0000380998" TargetMode="External"/><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nchor="ctr">
            <a:normAutofit/>
          </a:bodyPr>
          <a:lstStyle/>
          <a:p>
            <a:pPr>
              <a:lnSpc>
                <a:spcPct val="90000"/>
              </a:lnSpc>
            </a:pPr>
            <a:r>
              <a:rPr lang="en-GB" sz="2000" b="1" dirty="0"/>
              <a:t>BREAKING BORDERS: UNITWIN/UNESCO CHAIRS INITIATIVES ADDRESSING GENDER INEQUALITY IN TÜRKİYE AND WORLDWIDE</a:t>
            </a:r>
            <a:br>
              <a:rPr lang="tr-TR" sz="2000" b="1" dirty="0"/>
            </a:br>
            <a:r>
              <a:rPr lang="tr-TR" sz="2000" b="1" dirty="0">
                <a:solidFill>
                  <a:schemeClr val="accent1"/>
                </a:solidFill>
              </a:rPr>
              <a:t>INTERNATIONAL WOMEN’S STUDIES CONFERENCE,OCT.16-18 </a:t>
            </a:r>
            <a:endParaRPr lang="tr-TR" sz="2000" dirty="0">
              <a:solidFill>
                <a:schemeClr val="accent1"/>
              </a:solidFill>
            </a:endParaRPr>
          </a:p>
        </p:txBody>
      </p:sp>
      <p:pic>
        <p:nvPicPr>
          <p:cNvPr id="1026" name="Picture 2" descr="ULUSLARARASI KADIN ÇALIŞMALARI KONFERANSI - Kadın Sorunları Araştırma ve  Uygulama Merkezi - Süleyman Demirel Üniversitesi">
            <a:extLst>
              <a:ext uri="{FF2B5EF4-FFF2-40B4-BE49-F238E27FC236}">
                <a16:creationId xmlns:a16="http://schemas.microsoft.com/office/drawing/2014/main" id="{E2E2C15B-6FD5-A3AB-981E-FFD4153E008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19664" y="1270383"/>
            <a:ext cx="4704671" cy="4525963"/>
          </a:xfrm>
          <a:prstGeom prst="rect">
            <a:avLst/>
          </a:prstGeom>
          <a:noFill/>
          <a:extLst>
            <a:ext uri="{909E8E84-426E-40DD-AFC4-6F175D3DCCD1}">
              <a14:hiddenFill xmlns:a14="http://schemas.microsoft.com/office/drawing/2010/main">
                <a:solidFill>
                  <a:srgbClr val="FFFFFF"/>
                </a:solidFill>
              </a14:hiddenFill>
            </a:ext>
          </a:extLst>
        </p:spPr>
      </p:pic>
      <p:sp>
        <p:nvSpPr>
          <p:cNvPr id="3" name="Alt Başlık 2"/>
          <p:cNvSpPr>
            <a:spLocks noGrp="1"/>
          </p:cNvSpPr>
          <p:nvPr>
            <p:ph sz="half" idx="2"/>
          </p:nvPr>
        </p:nvSpPr>
        <p:spPr>
          <a:xfrm>
            <a:off x="457200" y="5952291"/>
            <a:ext cx="7931224" cy="764497"/>
          </a:xfrm>
        </p:spPr>
        <p:txBody>
          <a:bodyPr numCol="2">
            <a:normAutofit/>
          </a:bodyPr>
          <a:lstStyle/>
          <a:p>
            <a:pPr marL="0" indent="0" algn="r">
              <a:buNone/>
            </a:pPr>
            <a:r>
              <a:rPr lang="en-GB" sz="1800" b="1" i="1" dirty="0" err="1">
                <a:solidFill>
                  <a:schemeClr val="accent4">
                    <a:lumMod val="50000"/>
                  </a:schemeClr>
                </a:solidFill>
              </a:rPr>
              <a:t>Prof.Dr.Reyhan</a:t>
            </a:r>
            <a:r>
              <a:rPr lang="en-GB" sz="1800" b="1" i="1" dirty="0">
                <a:solidFill>
                  <a:schemeClr val="accent4">
                    <a:lumMod val="50000"/>
                  </a:schemeClr>
                </a:solidFill>
              </a:rPr>
              <a:t> </a:t>
            </a:r>
            <a:r>
              <a:rPr lang="en-GB" sz="1800" b="1" i="1" dirty="0" err="1">
                <a:solidFill>
                  <a:schemeClr val="accent4">
                    <a:lumMod val="50000"/>
                  </a:schemeClr>
                </a:solidFill>
              </a:rPr>
              <a:t>Ayşen</a:t>
            </a:r>
            <a:r>
              <a:rPr lang="en-GB" sz="1800" b="1" i="1" dirty="0">
                <a:solidFill>
                  <a:schemeClr val="accent4">
                    <a:lumMod val="50000"/>
                  </a:schemeClr>
                </a:solidFill>
              </a:rPr>
              <a:t> WOLFF, </a:t>
            </a:r>
            <a:endParaRPr lang="tr-TR" sz="1800" b="1" i="1" dirty="0">
              <a:solidFill>
                <a:schemeClr val="accent4">
                  <a:lumMod val="50000"/>
                </a:schemeClr>
              </a:solidFill>
            </a:endParaRPr>
          </a:p>
          <a:p>
            <a:pPr marL="0" indent="0" algn="r">
              <a:buNone/>
            </a:pPr>
            <a:r>
              <a:rPr lang="en-GB" sz="1800" b="1" i="1" dirty="0"/>
              <a:t>Giresun University</a:t>
            </a:r>
            <a:endParaRPr lang="tr-TR" sz="1800" b="1" i="1" dirty="0"/>
          </a:p>
          <a:p>
            <a:pPr marL="0" indent="0" algn="r">
              <a:buNone/>
            </a:pPr>
            <a:r>
              <a:rPr lang="en-GB" sz="1800" b="1" i="1" dirty="0">
                <a:solidFill>
                  <a:schemeClr val="accent4">
                    <a:lumMod val="50000"/>
                  </a:schemeClr>
                </a:solidFill>
              </a:rPr>
              <a:t>Graduate Student Gül Seda TOPAL</a:t>
            </a:r>
            <a:r>
              <a:rPr lang="tr-TR" sz="1800" b="1" i="1" dirty="0"/>
              <a:t>;</a:t>
            </a:r>
          </a:p>
          <a:p>
            <a:pPr marL="0" indent="0" algn="r">
              <a:buNone/>
            </a:pPr>
            <a:r>
              <a:rPr lang="tr-TR" sz="1800" b="1" i="1" dirty="0"/>
              <a:t>Giresun </a:t>
            </a:r>
            <a:r>
              <a:rPr lang="tr-TR" sz="1800" b="1" i="1" dirty="0" err="1"/>
              <a:t>University</a:t>
            </a:r>
            <a:endParaRPr lang="tr-TR" sz="1800" b="1" i="1" dirty="0"/>
          </a:p>
        </p:txBody>
      </p:sp>
      <p:pic>
        <p:nvPicPr>
          <p:cNvPr id="2050" name="Picture 2" descr="C:\Users\Ayşen\Desktop\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0100" y="1268760"/>
            <a:ext cx="1525596" cy="2416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725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81236" y="296611"/>
            <a:ext cx="7427168" cy="526380"/>
          </a:xfrm>
        </p:spPr>
        <p:txBody>
          <a:bodyPr anchor="b">
            <a:normAutofit/>
          </a:bodyPr>
          <a:lstStyle/>
          <a:p>
            <a:pPr algn="ctr"/>
            <a:r>
              <a:rPr lang="en-US" sz="2800" b="1" dirty="0">
                <a:solidFill>
                  <a:schemeClr val="tx2">
                    <a:lumMod val="75000"/>
                  </a:schemeClr>
                </a:solidFill>
              </a:rPr>
              <a:t>How to establish a UNESCO Chair?</a:t>
            </a:r>
            <a:endParaRPr lang="tr-TR" sz="2800" dirty="0">
              <a:solidFill>
                <a:schemeClr val="tx2">
                  <a:lumMod val="75000"/>
                </a:schemeClr>
              </a:solidFill>
            </a:endParaRPr>
          </a:p>
        </p:txBody>
      </p:sp>
      <p:pic>
        <p:nvPicPr>
          <p:cNvPr id="9218" name="Picture 2" descr="ประชาสัมพันธ์การจัดตั้งเครือข่ายภายใต้โครงการ UNITWIN/UNESCO Chairs  Programme - สถาบันวิจัยและพัฒนา">
            <a:extLst>
              <a:ext uri="{FF2B5EF4-FFF2-40B4-BE49-F238E27FC236}">
                <a16:creationId xmlns:a16="http://schemas.microsoft.com/office/drawing/2014/main" id="{FC09F956-34D2-2F2D-C7A9-230273C4302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632502" y="4509120"/>
            <a:ext cx="5724636" cy="2219690"/>
          </a:xfrm>
          <a:prstGeom prst="rect">
            <a:avLst/>
          </a:prstGeom>
          <a:solidFill>
            <a:srgbClr val="FFFFFF"/>
          </a:solidFill>
        </p:spPr>
      </p:pic>
      <p:sp>
        <p:nvSpPr>
          <p:cNvPr id="3" name="İçerik Yer Tutucusu 2"/>
          <p:cNvSpPr>
            <a:spLocks noGrp="1"/>
          </p:cNvSpPr>
          <p:nvPr>
            <p:ph type="body" sz="half" idx="2"/>
          </p:nvPr>
        </p:nvSpPr>
        <p:spPr>
          <a:xfrm>
            <a:off x="534380" y="822991"/>
            <a:ext cx="8075240" cy="4691063"/>
          </a:xfrm>
        </p:spPr>
        <p:txBody>
          <a:bodyPr>
            <a:normAutofit/>
          </a:bodyPr>
          <a:lstStyle/>
          <a:p>
            <a:pPr>
              <a:lnSpc>
                <a:spcPct val="90000"/>
              </a:lnSpc>
            </a:pPr>
            <a:r>
              <a:rPr lang="en-US" sz="1800" dirty="0"/>
              <a:t>The form on pages 15-19 of the guide located at </a:t>
            </a:r>
            <a:r>
              <a:rPr lang="tr-TR" sz="1800" u="sng" dirty="0">
                <a:hlinkClick r:id="rId3"/>
              </a:rPr>
              <a:t>https://unesdoc.unesco.org/ark:/48223/pf0000380998</a:t>
            </a:r>
            <a:r>
              <a:rPr lang="tr-TR" sz="1800" dirty="0"/>
              <a:t>  </a:t>
            </a:r>
            <a:r>
              <a:rPr lang="en-US" sz="1800" dirty="0"/>
              <a:t>must be filled in.</a:t>
            </a:r>
            <a:r>
              <a:rPr lang="tr-TR" sz="1800" dirty="0"/>
              <a:t> </a:t>
            </a:r>
          </a:p>
          <a:p>
            <a:pPr marL="0" indent="0">
              <a:lnSpc>
                <a:spcPct val="90000"/>
              </a:lnSpc>
              <a:buNone/>
            </a:pPr>
            <a:r>
              <a:rPr lang="tr-TR" sz="1800" dirty="0"/>
              <a:t>      </a:t>
            </a:r>
            <a:r>
              <a:rPr lang="en-US" sz="1800" dirty="0"/>
              <a:t>The Chair to be established must include:</a:t>
            </a:r>
            <a:endParaRPr lang="tr-TR" sz="1800" dirty="0"/>
          </a:p>
          <a:p>
            <a:pPr marL="0" indent="0">
              <a:lnSpc>
                <a:spcPct val="90000"/>
              </a:lnSpc>
              <a:buNone/>
            </a:pPr>
            <a:r>
              <a:rPr lang="tr-TR" sz="1800" dirty="0"/>
              <a:t>       -</a:t>
            </a:r>
            <a:r>
              <a:rPr lang="en-US" sz="1800" dirty="0"/>
              <a:t>The Chair holder as the Academic Chair,</a:t>
            </a:r>
            <a:r>
              <a:rPr lang="tr-TR" sz="1800" dirty="0"/>
              <a:t> (</a:t>
            </a:r>
            <a:r>
              <a:rPr lang="tr-TR" sz="1800" dirty="0" err="1"/>
              <a:t>Rector</a:t>
            </a:r>
            <a:r>
              <a:rPr lang="tr-TR" sz="1800" dirty="0"/>
              <a:t>, </a:t>
            </a:r>
            <a:r>
              <a:rPr lang="tr-TR" sz="1800" dirty="0" err="1"/>
              <a:t>President</a:t>
            </a:r>
            <a:r>
              <a:rPr lang="tr-TR" sz="1800" dirty="0"/>
              <a:t>)</a:t>
            </a:r>
          </a:p>
          <a:p>
            <a:pPr marL="0" indent="0">
              <a:lnSpc>
                <a:spcPct val="90000"/>
              </a:lnSpc>
              <a:buNone/>
            </a:pPr>
            <a:r>
              <a:rPr lang="tr-TR" sz="1800" dirty="0"/>
              <a:t>       </a:t>
            </a:r>
            <a:r>
              <a:rPr lang="en-US" sz="1800" dirty="0"/>
              <a:t>- A working team of lecturers and researchers connected with the activities of the UNESCO Chair (the lecturers and researchers can be formed from the host institution or other relevant institutions in the country and abroad),</a:t>
            </a:r>
            <a:endParaRPr lang="tr-TR" sz="1800" dirty="0"/>
          </a:p>
          <a:p>
            <a:pPr marL="0" indent="0">
              <a:lnSpc>
                <a:spcPct val="90000"/>
              </a:lnSpc>
              <a:buNone/>
            </a:pPr>
            <a:r>
              <a:rPr lang="tr-TR" sz="1800" dirty="0"/>
              <a:t>       </a:t>
            </a:r>
            <a:r>
              <a:rPr lang="en-US" sz="1800" dirty="0"/>
              <a:t>- Students and researchers from the host country and other countries who continue their postgraduate education or conduct high-level education and research under the UNESCO Chair.</a:t>
            </a:r>
            <a:endParaRPr lang="tr-TR" sz="1800" dirty="0"/>
          </a:p>
          <a:p>
            <a:pPr marL="0" indent="0">
              <a:lnSpc>
                <a:spcPct val="90000"/>
              </a:lnSpc>
              <a:buNone/>
            </a:pPr>
            <a:r>
              <a:rPr lang="en-US" sz="1800" dirty="0"/>
              <a:t>The UNESCO Chair can be developed within a university department by strengthening an existing teaching/research </a:t>
            </a:r>
            <a:r>
              <a:rPr lang="en-US" sz="1800" dirty="0" err="1"/>
              <a:t>programme</a:t>
            </a:r>
            <a:r>
              <a:rPr lang="en-US" sz="1800" dirty="0"/>
              <a:t> in a specific field of study within UNESCO's competence and by giving it an international dimension.</a:t>
            </a:r>
            <a:endParaRPr lang="tr-TR" sz="1800" dirty="0"/>
          </a:p>
        </p:txBody>
      </p:sp>
    </p:spTree>
    <p:extLst>
      <p:ext uri="{BB962C8B-B14F-4D97-AF65-F5344CB8AC3E}">
        <p14:creationId xmlns:p14="http://schemas.microsoft.com/office/powerpoint/2010/main" val="831080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en-US" sz="2800" b="1" dirty="0">
                <a:solidFill>
                  <a:schemeClr val="tx2">
                    <a:lumMod val="75000"/>
                  </a:schemeClr>
                </a:solidFill>
              </a:rPr>
              <a:t>How to establish a UNESCO Chair?</a:t>
            </a:r>
            <a:endParaRPr lang="tr-TR" sz="2800" dirty="0">
              <a:solidFill>
                <a:schemeClr val="tx2">
                  <a:lumMod val="75000"/>
                </a:schemeClr>
              </a:solidFill>
            </a:endParaRPr>
          </a:p>
        </p:txBody>
      </p:sp>
      <p:sp>
        <p:nvSpPr>
          <p:cNvPr id="3" name="İçerik Yer Tutucusu 2"/>
          <p:cNvSpPr>
            <a:spLocks noGrp="1"/>
          </p:cNvSpPr>
          <p:nvPr>
            <p:ph idx="1"/>
          </p:nvPr>
        </p:nvSpPr>
        <p:spPr/>
        <p:txBody>
          <a:bodyPr>
            <a:normAutofit fontScale="85000" lnSpcReduction="10000"/>
          </a:bodyPr>
          <a:lstStyle/>
          <a:p>
            <a:pPr marL="0" indent="0">
              <a:buNone/>
            </a:pPr>
            <a:r>
              <a:rPr lang="en-US" dirty="0"/>
              <a:t>Applications cannot be made to UNESCO Headquarters without the support letters of the National Commissions of the countries.</a:t>
            </a:r>
            <a:endParaRPr lang="tr-TR" dirty="0"/>
          </a:p>
          <a:p>
            <a:pPr marL="0" indent="0">
              <a:buNone/>
            </a:pPr>
            <a:r>
              <a:rPr lang="en-US" dirty="0"/>
              <a:t>As of 2022, UNESCO Headquarters in Paris has announced that it will accept a maximum of two applications from each country in each application period, that is, on April 30 of each year. Therefore, in order for the applications to be examined in detail by a jury of experts and ultimately evaluated and decided by the Executive Board, they should be sent to UNESCO Turkey National Commission webmaster@unesco.org.tr between March 1 and April 1.</a:t>
            </a:r>
            <a:endParaRPr lang="tr-TR" dirty="0"/>
          </a:p>
        </p:txBody>
      </p:sp>
    </p:spTree>
    <p:extLst>
      <p:ext uri="{BB962C8B-B14F-4D97-AF65-F5344CB8AC3E}">
        <p14:creationId xmlns:p14="http://schemas.microsoft.com/office/powerpoint/2010/main" val="2813168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en-US" sz="2400" b="1" dirty="0">
                <a:solidFill>
                  <a:schemeClr val="tx2">
                    <a:lumMod val="75000"/>
                  </a:schemeClr>
                </a:solidFill>
              </a:rPr>
              <a:t>How to establish a UNITWIN Network? </a:t>
            </a:r>
            <a:endParaRPr lang="tr-TR" sz="2400" dirty="0">
              <a:solidFill>
                <a:schemeClr val="tx2">
                  <a:lumMod val="75000"/>
                </a:schemeClr>
              </a:solidFill>
            </a:endParaRPr>
          </a:p>
        </p:txBody>
      </p:sp>
      <p:sp>
        <p:nvSpPr>
          <p:cNvPr id="3" name="İçerik Yer Tutucusu 2"/>
          <p:cNvSpPr>
            <a:spLocks noGrp="1"/>
          </p:cNvSpPr>
          <p:nvPr>
            <p:ph idx="1"/>
          </p:nvPr>
        </p:nvSpPr>
        <p:spPr>
          <a:xfrm>
            <a:off x="457200" y="2743200"/>
            <a:ext cx="8229600" cy="3382963"/>
          </a:xfrm>
        </p:spPr>
        <p:txBody>
          <a:bodyPr>
            <a:normAutofit fontScale="77500" lnSpcReduction="20000"/>
          </a:bodyPr>
          <a:lstStyle/>
          <a:p>
            <a:r>
              <a:rPr lang="en-US" dirty="0"/>
              <a:t>A UNITWIN Network consists of a number of universities in different countries that join forces and collectively sign a joint agreement with UNESCO.</a:t>
            </a:r>
            <a:endParaRPr lang="tr-TR" dirty="0"/>
          </a:p>
          <a:p>
            <a:r>
              <a:rPr lang="en-US" dirty="0"/>
              <a:t>UNESCO chairs among countries can establish networks with bilateral or multilateral agreements for the purpose of social development. Universities play an important role in ensuring better cooperation by creating UNITWIN networks by sharing their activities in line with common goals. These UNITWIN networks can be national and international agreements.</a:t>
            </a:r>
            <a:endParaRPr lang="tr-TR" dirty="0"/>
          </a:p>
        </p:txBody>
      </p:sp>
      <p:pic>
        <p:nvPicPr>
          <p:cNvPr id="10242" name="Picture 2" descr="Handong Global University">
            <a:extLst>
              <a:ext uri="{FF2B5EF4-FFF2-40B4-BE49-F238E27FC236}">
                <a16:creationId xmlns:a16="http://schemas.microsoft.com/office/drawing/2014/main" id="{26619D3A-D6B5-C68B-B22A-4A5CE47F6A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7681" y="980728"/>
            <a:ext cx="5208637" cy="159891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Ayşen\Desktop\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950" y="1484784"/>
            <a:ext cx="1509826" cy="1107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5446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solidFill>
                  <a:schemeClr val="tx2">
                    <a:lumMod val="75000"/>
                  </a:schemeClr>
                </a:solidFill>
              </a:rPr>
              <a:t>UNESCO </a:t>
            </a:r>
            <a:r>
              <a:rPr lang="tr-TR" dirty="0" err="1">
                <a:solidFill>
                  <a:schemeClr val="tx2">
                    <a:lumMod val="75000"/>
                  </a:schemeClr>
                </a:solidFill>
              </a:rPr>
              <a:t>Chairs</a:t>
            </a:r>
            <a:endParaRPr lang="tr-TR" dirty="0">
              <a:solidFill>
                <a:schemeClr val="tx2">
                  <a:lumMod val="75000"/>
                </a:schemeClr>
              </a:solidFill>
            </a:endParaRPr>
          </a:p>
        </p:txBody>
      </p:sp>
      <p:sp>
        <p:nvSpPr>
          <p:cNvPr id="3" name="İçerik Yer Tutucusu 2"/>
          <p:cNvSpPr>
            <a:spLocks noGrp="1"/>
          </p:cNvSpPr>
          <p:nvPr>
            <p:ph idx="1"/>
          </p:nvPr>
        </p:nvSpPr>
        <p:spPr/>
        <p:txBody>
          <a:bodyPr>
            <a:normAutofit fontScale="92500" lnSpcReduction="20000"/>
          </a:bodyPr>
          <a:lstStyle/>
          <a:p>
            <a:r>
              <a:rPr lang="en-US" dirty="0"/>
              <a:t>By 2023, there are 850 UNESCO Chairs and the UNITWIN Network in 120 countries around the world</a:t>
            </a:r>
            <a:r>
              <a:rPr lang="tr-TR" dirty="0"/>
              <a:t>*.</a:t>
            </a:r>
          </a:p>
          <a:p>
            <a:r>
              <a:rPr lang="tr-TR" dirty="0"/>
              <a:t> </a:t>
            </a:r>
            <a:r>
              <a:rPr lang="en-US" dirty="0"/>
              <a:t>There are 19 UNESCO chairs in Turkey.</a:t>
            </a:r>
            <a:r>
              <a:rPr lang="tr-TR" dirty="0"/>
              <a:t> </a:t>
            </a:r>
            <a:r>
              <a:rPr lang="tr-TR" dirty="0" err="1"/>
              <a:t>They</a:t>
            </a:r>
            <a:r>
              <a:rPr lang="tr-TR" dirty="0"/>
              <a:t> </a:t>
            </a:r>
            <a:r>
              <a:rPr lang="tr-TR" dirty="0" err="1"/>
              <a:t>cover</a:t>
            </a:r>
            <a:r>
              <a:rPr lang="tr-TR" dirty="0"/>
              <a:t> </a:t>
            </a:r>
            <a:r>
              <a:rPr lang="tr-TR" dirty="0" err="1"/>
              <a:t>different</a:t>
            </a:r>
            <a:r>
              <a:rPr lang="tr-TR" dirty="0"/>
              <a:t> </a:t>
            </a:r>
            <a:r>
              <a:rPr lang="tr-TR" dirty="0" err="1"/>
              <a:t>topics</a:t>
            </a:r>
            <a:r>
              <a:rPr lang="tr-TR" dirty="0"/>
              <a:t>. </a:t>
            </a:r>
            <a:r>
              <a:rPr lang="en-US" dirty="0"/>
              <a:t>Only four universities have UNESCO Chairs for</a:t>
            </a:r>
            <a:r>
              <a:rPr lang="tr-TR" dirty="0"/>
              <a:t> </a:t>
            </a:r>
            <a:r>
              <a:rPr lang="tr-TR" dirty="0" err="1"/>
              <a:t>Gender</a:t>
            </a:r>
            <a:r>
              <a:rPr lang="tr-TR" dirty="0"/>
              <a:t> </a:t>
            </a:r>
            <a:r>
              <a:rPr lang="tr-TR" dirty="0" err="1"/>
              <a:t>Equality</a:t>
            </a:r>
            <a:r>
              <a:rPr lang="tr-TR" dirty="0"/>
              <a:t> </a:t>
            </a:r>
            <a:r>
              <a:rPr lang="tr-TR" dirty="0" err="1"/>
              <a:t>or</a:t>
            </a:r>
            <a:r>
              <a:rPr lang="tr-TR" dirty="0"/>
              <a:t> </a:t>
            </a:r>
            <a:r>
              <a:rPr lang="tr-TR" dirty="0" err="1"/>
              <a:t>Women's</a:t>
            </a:r>
            <a:r>
              <a:rPr lang="tr-TR" dirty="0"/>
              <a:t> </a:t>
            </a:r>
            <a:r>
              <a:rPr lang="tr-TR" dirty="0" err="1"/>
              <a:t>Rights</a:t>
            </a:r>
            <a:r>
              <a:rPr lang="tr-TR" dirty="0"/>
              <a:t>.  </a:t>
            </a:r>
            <a:r>
              <a:rPr lang="en-US" dirty="0"/>
              <a:t>These universities are as follows</a:t>
            </a:r>
            <a:r>
              <a:rPr lang="tr-TR" dirty="0"/>
              <a:t>; Giresun </a:t>
            </a:r>
            <a:r>
              <a:rPr lang="tr-TR" dirty="0" err="1"/>
              <a:t>University</a:t>
            </a:r>
            <a:r>
              <a:rPr lang="tr-TR" dirty="0"/>
              <a:t>, Koç </a:t>
            </a:r>
            <a:r>
              <a:rPr lang="tr-TR" dirty="0" err="1"/>
              <a:t>University</a:t>
            </a:r>
            <a:r>
              <a:rPr lang="tr-TR" dirty="0"/>
              <a:t>, Maltepe </a:t>
            </a:r>
            <a:r>
              <a:rPr lang="tr-TR" dirty="0" err="1"/>
              <a:t>University</a:t>
            </a:r>
            <a:r>
              <a:rPr lang="tr-TR" dirty="0"/>
              <a:t> </a:t>
            </a:r>
            <a:r>
              <a:rPr lang="tr-TR" dirty="0" err="1"/>
              <a:t>and</a:t>
            </a:r>
            <a:r>
              <a:rPr lang="tr-TR" dirty="0"/>
              <a:t> İstanbul </a:t>
            </a:r>
            <a:r>
              <a:rPr lang="tr-TR" dirty="0" err="1"/>
              <a:t>Medipol</a:t>
            </a:r>
            <a:r>
              <a:rPr lang="tr-TR" dirty="0"/>
              <a:t> </a:t>
            </a:r>
            <a:r>
              <a:rPr lang="tr-TR" dirty="0" err="1"/>
              <a:t>University</a:t>
            </a:r>
            <a:r>
              <a:rPr lang="tr-TR" dirty="0"/>
              <a:t>. </a:t>
            </a:r>
            <a:r>
              <a:rPr lang="tr-TR" dirty="0" err="1"/>
              <a:t>Some</a:t>
            </a:r>
            <a:r>
              <a:rPr lang="tr-TR" dirty="0"/>
              <a:t> </a:t>
            </a:r>
            <a:r>
              <a:rPr lang="tr-TR" dirty="0" err="1"/>
              <a:t>universities</a:t>
            </a:r>
            <a:r>
              <a:rPr lang="tr-TR" dirty="0"/>
              <a:t> </a:t>
            </a:r>
            <a:r>
              <a:rPr lang="tr-TR" dirty="0" err="1"/>
              <a:t>have</a:t>
            </a:r>
            <a:r>
              <a:rPr lang="tr-TR" dirty="0"/>
              <a:t> </a:t>
            </a:r>
            <a:r>
              <a:rPr lang="tr-TR" dirty="0" err="1"/>
              <a:t>departments</a:t>
            </a:r>
            <a:r>
              <a:rPr lang="tr-TR" dirty="0"/>
              <a:t> </a:t>
            </a:r>
            <a:r>
              <a:rPr lang="tr-TR" dirty="0" err="1"/>
              <a:t>related</a:t>
            </a:r>
            <a:r>
              <a:rPr lang="tr-TR" dirty="0"/>
              <a:t> </a:t>
            </a:r>
            <a:r>
              <a:rPr lang="tr-TR" dirty="0" err="1"/>
              <a:t>to</a:t>
            </a:r>
            <a:r>
              <a:rPr lang="tr-TR" dirty="0"/>
              <a:t> </a:t>
            </a:r>
            <a:r>
              <a:rPr lang="tr-TR" dirty="0" err="1"/>
              <a:t>Gender</a:t>
            </a:r>
            <a:r>
              <a:rPr lang="tr-TR" dirty="0"/>
              <a:t> </a:t>
            </a:r>
            <a:r>
              <a:rPr lang="tr-TR" dirty="0" err="1"/>
              <a:t>Equality</a:t>
            </a:r>
            <a:r>
              <a:rPr lang="tr-TR" dirty="0"/>
              <a:t> </a:t>
            </a:r>
            <a:r>
              <a:rPr lang="tr-TR" dirty="0" err="1"/>
              <a:t>or</a:t>
            </a:r>
            <a:r>
              <a:rPr lang="tr-TR" dirty="0"/>
              <a:t> </a:t>
            </a:r>
            <a:r>
              <a:rPr lang="tr-TR" dirty="0" err="1"/>
              <a:t>Women's</a:t>
            </a:r>
            <a:r>
              <a:rPr lang="tr-TR" dirty="0"/>
              <a:t> </a:t>
            </a:r>
            <a:r>
              <a:rPr lang="tr-TR" dirty="0" err="1"/>
              <a:t>Rights</a:t>
            </a:r>
            <a:r>
              <a:rPr lang="tr-TR" dirty="0"/>
              <a:t>.</a:t>
            </a:r>
          </a:p>
          <a:p>
            <a:pPr marL="0" indent="0">
              <a:buNone/>
            </a:pPr>
            <a:r>
              <a:rPr lang="tr-TR" sz="1500" dirty="0">
                <a:latin typeface="Times New Roman" pitchFamily="18" charset="0"/>
                <a:cs typeface="Times New Roman" pitchFamily="18" charset="0"/>
              </a:rPr>
              <a:t>* </a:t>
            </a:r>
            <a:r>
              <a:rPr lang="tr-TR" sz="1500" dirty="0" err="1">
                <a:latin typeface="Times New Roman" pitchFamily="18" charset="0"/>
                <a:cs typeface="Times New Roman" pitchFamily="18" charset="0"/>
              </a:rPr>
              <a:t>Please</a:t>
            </a:r>
            <a:r>
              <a:rPr lang="tr-TR" sz="1500" dirty="0">
                <a:latin typeface="Times New Roman" pitchFamily="18" charset="0"/>
                <a:cs typeface="Times New Roman" pitchFamily="18" charset="0"/>
              </a:rPr>
              <a:t> </a:t>
            </a:r>
            <a:r>
              <a:rPr lang="tr-TR" sz="1500" dirty="0" err="1">
                <a:latin typeface="Times New Roman" pitchFamily="18" charset="0"/>
                <a:cs typeface="Times New Roman" pitchFamily="18" charset="0"/>
              </a:rPr>
              <a:t>see</a:t>
            </a:r>
            <a:r>
              <a:rPr lang="tr-TR" sz="1500" dirty="0">
                <a:latin typeface="Times New Roman" pitchFamily="18" charset="0"/>
                <a:cs typeface="Times New Roman" pitchFamily="18" charset="0"/>
              </a:rPr>
              <a:t> </a:t>
            </a:r>
            <a:r>
              <a:rPr lang="tr-TR" sz="1500" dirty="0" err="1">
                <a:latin typeface="Times New Roman" pitchFamily="18" charset="0"/>
                <a:cs typeface="Times New Roman" pitchFamily="18" charset="0"/>
              </a:rPr>
              <a:t>List</a:t>
            </a:r>
            <a:r>
              <a:rPr lang="tr-TR" sz="1500" dirty="0">
                <a:latin typeface="Times New Roman" pitchFamily="18" charset="0"/>
                <a:cs typeface="Times New Roman" pitchFamily="18" charset="0"/>
              </a:rPr>
              <a:t> of </a:t>
            </a:r>
            <a:r>
              <a:rPr lang="fr-FR" sz="1500" b="1" dirty="0">
                <a:latin typeface="Times New Roman" pitchFamily="18" charset="0"/>
                <a:cs typeface="Times New Roman" pitchFamily="18" charset="0"/>
              </a:rPr>
              <a:t>UNESCO Chairs and UNITWIN Networks / Chaires UNESCO et Réseaux UNITWIN</a:t>
            </a:r>
            <a:r>
              <a:rPr lang="tr-TR" sz="1500" b="1" dirty="0">
                <a:latin typeface="Times New Roman" pitchFamily="18" charset="0"/>
                <a:cs typeface="Times New Roman" pitchFamily="18" charset="0"/>
              </a:rPr>
              <a:t>)</a:t>
            </a:r>
            <a:endParaRPr lang="tr-TR" sz="1500" dirty="0">
              <a:latin typeface="Times New Roman" pitchFamily="18" charset="0"/>
              <a:cs typeface="Times New Roman" pitchFamily="18" charset="0"/>
            </a:endParaRPr>
          </a:p>
          <a:p>
            <a:endParaRPr lang="tr-TR" dirty="0"/>
          </a:p>
          <a:p>
            <a:endParaRPr lang="tr-TR" dirty="0"/>
          </a:p>
        </p:txBody>
      </p:sp>
    </p:spTree>
    <p:extLst>
      <p:ext uri="{BB962C8B-B14F-4D97-AF65-F5344CB8AC3E}">
        <p14:creationId xmlns:p14="http://schemas.microsoft.com/office/powerpoint/2010/main" val="1898919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en-US" b="1" dirty="0">
                <a:solidFill>
                  <a:schemeClr val="tx2">
                    <a:lumMod val="75000"/>
                  </a:schemeClr>
                </a:solidFill>
              </a:rPr>
              <a:t>UNESCO Chairs in Turkish </a:t>
            </a:r>
            <a:r>
              <a:rPr lang="tr-TR" b="1" dirty="0">
                <a:solidFill>
                  <a:schemeClr val="tx2">
                    <a:lumMod val="75000"/>
                  </a:schemeClr>
                </a:solidFill>
              </a:rPr>
              <a:t>U</a:t>
            </a:r>
            <a:r>
              <a:rPr lang="en-US" b="1" dirty="0" err="1">
                <a:solidFill>
                  <a:schemeClr val="tx2">
                    <a:lumMod val="75000"/>
                  </a:schemeClr>
                </a:solidFill>
              </a:rPr>
              <a:t>niversities</a:t>
            </a:r>
            <a:endParaRPr lang="tr-TR" b="1" dirty="0">
              <a:solidFill>
                <a:schemeClr val="tx2">
                  <a:lumMod val="75000"/>
                </a:schemeClr>
              </a:solidFill>
            </a:endParaRPr>
          </a:p>
        </p:txBody>
      </p:sp>
      <p:sp>
        <p:nvSpPr>
          <p:cNvPr id="3" name="İçerik Yer Tutucusu 2"/>
          <p:cNvSpPr>
            <a:spLocks noGrp="1"/>
          </p:cNvSpPr>
          <p:nvPr>
            <p:ph idx="1"/>
          </p:nvPr>
        </p:nvSpPr>
        <p:spPr>
          <a:xfrm>
            <a:off x="457200" y="1600200"/>
            <a:ext cx="7211144" cy="4525963"/>
          </a:xfrm>
        </p:spPr>
        <p:txBody>
          <a:bodyPr>
            <a:normAutofit lnSpcReduction="10000"/>
          </a:bodyPr>
          <a:lstStyle/>
          <a:p>
            <a:pPr marL="742950" indent="-742950">
              <a:buFont typeface="+mj-lt"/>
              <a:buAutoNum type="arabicPeriod"/>
            </a:pPr>
            <a:r>
              <a:rPr lang="tr-TR" sz="1400" dirty="0"/>
              <a:t>UNESCO Chair on </a:t>
            </a:r>
            <a:r>
              <a:rPr lang="tr-TR" sz="1400" dirty="0" err="1"/>
              <a:t>Mechatronics</a:t>
            </a:r>
            <a:r>
              <a:rPr lang="tr-TR" sz="1400" dirty="0"/>
              <a:t> (1993), </a:t>
            </a:r>
            <a:r>
              <a:rPr lang="tr-TR" sz="1400" dirty="0" err="1"/>
              <a:t>Bogaziçi</a:t>
            </a:r>
            <a:r>
              <a:rPr lang="tr-TR" sz="1400" dirty="0"/>
              <a:t> </a:t>
            </a:r>
            <a:r>
              <a:rPr lang="tr-TR" sz="1400" dirty="0" err="1"/>
              <a:t>University</a:t>
            </a:r>
            <a:r>
              <a:rPr lang="tr-TR" sz="1400" dirty="0"/>
              <a:t>, </a:t>
            </a:r>
            <a:r>
              <a:rPr lang="tr-TR" sz="1400" dirty="0" err="1"/>
              <a:t>Istanbul</a:t>
            </a:r>
            <a:endParaRPr lang="tr-TR" sz="1400" dirty="0"/>
          </a:p>
          <a:p>
            <a:pPr marL="742950" indent="-742950">
              <a:buFont typeface="+mj-lt"/>
              <a:buAutoNum type="arabicPeriod"/>
            </a:pPr>
            <a:r>
              <a:rPr lang="tr-TR" sz="1400" dirty="0"/>
              <a:t>UNESCO Chair in </a:t>
            </a:r>
            <a:r>
              <a:rPr lang="tr-TR" sz="1400" dirty="0" err="1"/>
              <a:t>Computer</a:t>
            </a:r>
            <a:r>
              <a:rPr lang="tr-TR" sz="1400" dirty="0"/>
              <a:t> - </a:t>
            </a:r>
            <a:r>
              <a:rPr lang="tr-TR" sz="1400" dirty="0" err="1"/>
              <a:t>Integrated</a:t>
            </a:r>
            <a:r>
              <a:rPr lang="tr-TR" sz="1400" dirty="0"/>
              <a:t> </a:t>
            </a:r>
            <a:r>
              <a:rPr lang="tr-TR" sz="1400" dirty="0" err="1"/>
              <a:t>Manufacturing</a:t>
            </a:r>
            <a:r>
              <a:rPr lang="tr-TR" sz="1400" dirty="0"/>
              <a:t> </a:t>
            </a:r>
            <a:r>
              <a:rPr lang="tr-TR" sz="1400" dirty="0" err="1"/>
              <a:t>University</a:t>
            </a:r>
            <a:r>
              <a:rPr lang="tr-TR" sz="1400" dirty="0"/>
              <a:t> of Galatasaray (1997), </a:t>
            </a:r>
            <a:r>
              <a:rPr lang="tr-TR" sz="1400" dirty="0" err="1"/>
              <a:t>Istanbul</a:t>
            </a:r>
            <a:endParaRPr lang="tr-TR" sz="1400" dirty="0"/>
          </a:p>
          <a:p>
            <a:pPr marL="742950" indent="-742950">
              <a:buFont typeface="+mj-lt"/>
              <a:buAutoNum type="arabicPeriod"/>
            </a:pPr>
            <a:r>
              <a:rPr lang="tr-TR" sz="1400" dirty="0"/>
              <a:t>UNESCO Chair in </a:t>
            </a:r>
            <a:r>
              <a:rPr lang="tr-TR" sz="1400" dirty="0" err="1"/>
              <a:t>Philosophy</a:t>
            </a:r>
            <a:r>
              <a:rPr lang="tr-TR" sz="1400" dirty="0"/>
              <a:t> </a:t>
            </a:r>
            <a:r>
              <a:rPr lang="tr-TR" sz="1400" dirty="0" err="1"/>
              <a:t>and</a:t>
            </a:r>
            <a:r>
              <a:rPr lang="tr-TR" sz="1400" dirty="0"/>
              <a:t> Human </a:t>
            </a:r>
            <a:r>
              <a:rPr lang="tr-TR" sz="1400" dirty="0" err="1"/>
              <a:t>Rights</a:t>
            </a:r>
            <a:r>
              <a:rPr lang="tr-TR" sz="1400" dirty="0"/>
              <a:t> (2009), Maltepe </a:t>
            </a:r>
            <a:r>
              <a:rPr lang="tr-TR" sz="1400" dirty="0" err="1"/>
              <a:t>University</a:t>
            </a:r>
            <a:endParaRPr lang="tr-TR" sz="1400" dirty="0"/>
          </a:p>
          <a:p>
            <a:pPr marL="742950" indent="-742950">
              <a:buFont typeface="+mj-lt"/>
              <a:buAutoNum type="arabicPeriod"/>
            </a:pPr>
            <a:r>
              <a:rPr lang="tr-TR" sz="1400" dirty="0"/>
              <a:t>UNESCO Sualtı Arkeolojisi UNITWIN Ağı (2012), Akdeniz Üniversitesi </a:t>
            </a:r>
          </a:p>
          <a:p>
            <a:pPr marL="742950" indent="-742950">
              <a:buFont typeface="+mj-lt"/>
              <a:buAutoNum type="arabicPeriod"/>
            </a:pPr>
            <a:r>
              <a:rPr lang="tr-TR" sz="1400" dirty="0"/>
              <a:t>UNESCO Chair on </a:t>
            </a:r>
            <a:r>
              <a:rPr lang="tr-TR" sz="1400" dirty="0" err="1"/>
              <a:t>the</a:t>
            </a:r>
            <a:r>
              <a:rPr lang="tr-TR" sz="1400" dirty="0"/>
              <a:t> Management </a:t>
            </a:r>
            <a:r>
              <a:rPr lang="tr-TR" sz="1400" dirty="0" err="1"/>
              <a:t>and</a:t>
            </a:r>
            <a:r>
              <a:rPr lang="tr-TR" sz="1400" dirty="0"/>
              <a:t> </a:t>
            </a:r>
            <a:r>
              <a:rPr lang="tr-TR" sz="1400" dirty="0" err="1"/>
              <a:t>Promotion</a:t>
            </a:r>
            <a:r>
              <a:rPr lang="tr-TR" sz="1400" dirty="0"/>
              <a:t> of World </a:t>
            </a:r>
            <a:r>
              <a:rPr lang="tr-TR" sz="1400" dirty="0" err="1"/>
              <a:t>Heritage</a:t>
            </a:r>
            <a:r>
              <a:rPr lang="tr-TR" sz="1400" dirty="0"/>
              <a:t> </a:t>
            </a:r>
            <a:r>
              <a:rPr lang="tr-TR" sz="1400" dirty="0" err="1"/>
              <a:t>Sites</a:t>
            </a:r>
            <a:r>
              <a:rPr lang="tr-TR" sz="1400" dirty="0"/>
              <a:t>: New Media </a:t>
            </a:r>
            <a:r>
              <a:rPr lang="tr-TR" sz="1400" dirty="0" err="1"/>
              <a:t>and</a:t>
            </a:r>
            <a:r>
              <a:rPr lang="tr-TR" sz="1400" dirty="0"/>
              <a:t> </a:t>
            </a:r>
            <a:r>
              <a:rPr lang="tr-TR" sz="1400" dirty="0" err="1"/>
              <a:t>Community</a:t>
            </a:r>
            <a:r>
              <a:rPr lang="tr-TR" sz="1400" dirty="0"/>
              <a:t> </a:t>
            </a:r>
            <a:r>
              <a:rPr lang="tr-TR" sz="1400" dirty="0" err="1"/>
              <a:t>Involvement</a:t>
            </a:r>
            <a:r>
              <a:rPr lang="tr-TR" sz="1400" dirty="0"/>
              <a:t> (2015), Kadir Has </a:t>
            </a:r>
            <a:r>
              <a:rPr lang="tr-TR" sz="1400" dirty="0" err="1"/>
              <a:t>University</a:t>
            </a:r>
            <a:endParaRPr lang="tr-TR" sz="1400" dirty="0"/>
          </a:p>
          <a:p>
            <a:pPr marL="742950" indent="-742950">
              <a:buFont typeface="+mj-lt"/>
              <a:buAutoNum type="arabicPeriod"/>
            </a:pPr>
            <a:r>
              <a:rPr lang="tr-TR" sz="1400" dirty="0"/>
              <a:t>UNESCO Chair on </a:t>
            </a:r>
            <a:r>
              <a:rPr lang="tr-TR" sz="1400" dirty="0" err="1"/>
              <a:t>Cultural</a:t>
            </a:r>
            <a:r>
              <a:rPr lang="tr-TR" sz="1400" dirty="0"/>
              <a:t> </a:t>
            </a:r>
            <a:r>
              <a:rPr lang="tr-TR" sz="1400" dirty="0" err="1"/>
              <a:t>Diplomacy</a:t>
            </a:r>
            <a:r>
              <a:rPr lang="tr-TR" sz="1400" dirty="0"/>
              <a:t>, </a:t>
            </a:r>
            <a:r>
              <a:rPr lang="tr-TR" sz="1400" dirty="0" err="1"/>
              <a:t>Governance</a:t>
            </a:r>
            <a:r>
              <a:rPr lang="tr-TR" sz="1400" dirty="0"/>
              <a:t> </a:t>
            </a:r>
            <a:r>
              <a:rPr lang="tr-TR" sz="1400" dirty="0" err="1"/>
              <a:t>and</a:t>
            </a:r>
            <a:r>
              <a:rPr lang="tr-TR" sz="1400" dirty="0"/>
              <a:t> </a:t>
            </a:r>
            <a:r>
              <a:rPr lang="tr-TR" sz="1400" dirty="0" err="1"/>
              <a:t>Education</a:t>
            </a:r>
            <a:r>
              <a:rPr lang="tr-TR" sz="1400" dirty="0"/>
              <a:t> (2015), </a:t>
            </a:r>
            <a:r>
              <a:rPr lang="tr-TR" sz="1400" dirty="0" err="1"/>
              <a:t>Istanbul</a:t>
            </a:r>
            <a:r>
              <a:rPr lang="tr-TR" sz="1400" dirty="0"/>
              <a:t> Aydin </a:t>
            </a:r>
            <a:r>
              <a:rPr lang="tr-TR" sz="1400" dirty="0" err="1"/>
              <a:t>University</a:t>
            </a:r>
            <a:endParaRPr lang="tr-TR" sz="1400" dirty="0"/>
          </a:p>
          <a:p>
            <a:pPr marL="742950" indent="-742950">
              <a:buFont typeface="+mj-lt"/>
              <a:buAutoNum type="arabicPeriod"/>
            </a:pPr>
            <a:r>
              <a:rPr lang="tr-TR" sz="1400" b="1" dirty="0">
                <a:solidFill>
                  <a:srgbClr val="FF0000"/>
                </a:solidFill>
                <a:highlight>
                  <a:srgbClr val="FFFF00"/>
                </a:highlight>
              </a:rPr>
              <a:t>UNESCO Chair on </a:t>
            </a:r>
            <a:r>
              <a:rPr lang="tr-TR" sz="1400" b="1" dirty="0" err="1">
                <a:solidFill>
                  <a:srgbClr val="FF0000"/>
                </a:solidFill>
                <a:highlight>
                  <a:srgbClr val="FFFF00"/>
                </a:highlight>
              </a:rPr>
              <a:t>Improvement</a:t>
            </a:r>
            <a:r>
              <a:rPr lang="tr-TR" sz="1400" b="1" dirty="0">
                <a:solidFill>
                  <a:srgbClr val="FF0000"/>
                </a:solidFill>
                <a:highlight>
                  <a:srgbClr val="FFFF00"/>
                </a:highlight>
              </a:rPr>
              <a:t> in </a:t>
            </a:r>
            <a:r>
              <a:rPr lang="tr-TR" sz="1400" b="1" dirty="0" err="1">
                <a:solidFill>
                  <a:srgbClr val="FF0000"/>
                </a:solidFill>
                <a:highlight>
                  <a:srgbClr val="FFFF00"/>
                </a:highlight>
              </a:rPr>
              <a:t>Gender</a:t>
            </a:r>
            <a:r>
              <a:rPr lang="tr-TR" sz="1400" b="1" dirty="0">
                <a:solidFill>
                  <a:srgbClr val="FF0000"/>
                </a:solidFill>
                <a:highlight>
                  <a:srgbClr val="FFFF00"/>
                </a:highlight>
              </a:rPr>
              <a:t> </a:t>
            </a:r>
            <a:r>
              <a:rPr lang="tr-TR" sz="1400" b="1" dirty="0" err="1">
                <a:solidFill>
                  <a:srgbClr val="FF0000"/>
                </a:solidFill>
                <a:highlight>
                  <a:srgbClr val="FFFF00"/>
                </a:highlight>
              </a:rPr>
              <a:t>Equality</a:t>
            </a:r>
            <a:r>
              <a:rPr lang="tr-TR" sz="1400" b="1" dirty="0">
                <a:solidFill>
                  <a:srgbClr val="FF0000"/>
                </a:solidFill>
                <a:highlight>
                  <a:srgbClr val="FFFF00"/>
                </a:highlight>
              </a:rPr>
              <a:t> </a:t>
            </a:r>
            <a:r>
              <a:rPr lang="tr-TR" sz="1400" b="1" dirty="0" err="1">
                <a:solidFill>
                  <a:srgbClr val="FF0000"/>
                </a:solidFill>
                <a:highlight>
                  <a:srgbClr val="FFFF00"/>
                </a:highlight>
              </a:rPr>
              <a:t>and</a:t>
            </a:r>
            <a:r>
              <a:rPr lang="tr-TR" sz="1400" b="1" dirty="0">
                <a:solidFill>
                  <a:srgbClr val="FF0000"/>
                </a:solidFill>
                <a:highlight>
                  <a:srgbClr val="FFFF00"/>
                </a:highlight>
              </a:rPr>
              <a:t> </a:t>
            </a:r>
            <a:r>
              <a:rPr lang="tr-TR" sz="1400" b="1" dirty="0" err="1">
                <a:solidFill>
                  <a:srgbClr val="FF0000"/>
                </a:solidFill>
                <a:highlight>
                  <a:srgbClr val="FFFF00"/>
                </a:highlight>
              </a:rPr>
              <a:t>the</a:t>
            </a:r>
            <a:r>
              <a:rPr lang="tr-TR" sz="1400" b="1" dirty="0">
                <a:solidFill>
                  <a:srgbClr val="FF0000"/>
                </a:solidFill>
                <a:highlight>
                  <a:srgbClr val="FFFF00"/>
                </a:highlight>
              </a:rPr>
              <a:t> Empowerment of </a:t>
            </a:r>
            <a:r>
              <a:rPr lang="tr-TR" sz="1400" b="1" dirty="0" err="1">
                <a:solidFill>
                  <a:srgbClr val="FF0000"/>
                </a:solidFill>
                <a:highlight>
                  <a:srgbClr val="FFFF00"/>
                </a:highlight>
              </a:rPr>
              <a:t>Women</a:t>
            </a:r>
            <a:r>
              <a:rPr lang="tr-TR" sz="1400" b="1" dirty="0">
                <a:solidFill>
                  <a:srgbClr val="FF0000"/>
                </a:solidFill>
                <a:highlight>
                  <a:srgbClr val="FFFF00"/>
                </a:highlight>
              </a:rPr>
              <a:t> (2016), Giresun </a:t>
            </a:r>
            <a:r>
              <a:rPr lang="tr-TR" sz="1400" b="1" dirty="0" err="1">
                <a:solidFill>
                  <a:srgbClr val="FF0000"/>
                </a:solidFill>
                <a:highlight>
                  <a:srgbClr val="FFFF00"/>
                </a:highlight>
              </a:rPr>
              <a:t>University</a:t>
            </a:r>
            <a:endParaRPr lang="tr-TR" sz="1400" b="1" dirty="0">
              <a:solidFill>
                <a:srgbClr val="FF0000"/>
              </a:solidFill>
              <a:highlight>
                <a:srgbClr val="FFFF00"/>
              </a:highlight>
            </a:endParaRPr>
          </a:p>
          <a:p>
            <a:pPr marL="742950" indent="-742950">
              <a:buFont typeface="+mj-lt"/>
              <a:buAutoNum type="arabicPeriod"/>
            </a:pPr>
            <a:r>
              <a:rPr lang="tr-TR" sz="1400" b="1" dirty="0">
                <a:solidFill>
                  <a:srgbClr val="FF0000"/>
                </a:solidFill>
                <a:highlight>
                  <a:srgbClr val="FFFF00"/>
                </a:highlight>
              </a:rPr>
              <a:t>UNESCO Chair on </a:t>
            </a:r>
            <a:r>
              <a:rPr lang="tr-TR" sz="1400" b="1" dirty="0" err="1">
                <a:solidFill>
                  <a:srgbClr val="FF0000"/>
                </a:solidFill>
                <a:highlight>
                  <a:srgbClr val="FFFF00"/>
                </a:highlight>
              </a:rPr>
              <a:t>Gender</a:t>
            </a:r>
            <a:r>
              <a:rPr lang="tr-TR" sz="1400" b="1" dirty="0">
                <a:solidFill>
                  <a:srgbClr val="FF0000"/>
                </a:solidFill>
                <a:highlight>
                  <a:srgbClr val="FFFF00"/>
                </a:highlight>
              </a:rPr>
              <a:t> </a:t>
            </a:r>
            <a:r>
              <a:rPr lang="tr-TR" sz="1400" b="1" dirty="0" err="1">
                <a:solidFill>
                  <a:srgbClr val="FF0000"/>
                </a:solidFill>
                <a:highlight>
                  <a:srgbClr val="FFFF00"/>
                </a:highlight>
              </a:rPr>
              <a:t>Equality</a:t>
            </a:r>
            <a:r>
              <a:rPr lang="tr-TR" sz="1400" b="1" dirty="0">
                <a:solidFill>
                  <a:srgbClr val="FF0000"/>
                </a:solidFill>
                <a:highlight>
                  <a:srgbClr val="FFFF00"/>
                </a:highlight>
              </a:rPr>
              <a:t> </a:t>
            </a:r>
            <a:r>
              <a:rPr lang="tr-TR" sz="1400" b="1" dirty="0" err="1">
                <a:solidFill>
                  <a:srgbClr val="FF0000"/>
                </a:solidFill>
                <a:highlight>
                  <a:srgbClr val="FFFF00"/>
                </a:highlight>
              </a:rPr>
              <a:t>and</a:t>
            </a:r>
            <a:r>
              <a:rPr lang="tr-TR" sz="1400" b="1" dirty="0">
                <a:solidFill>
                  <a:srgbClr val="FF0000"/>
                </a:solidFill>
                <a:highlight>
                  <a:srgbClr val="FFFF00"/>
                </a:highlight>
              </a:rPr>
              <a:t> </a:t>
            </a:r>
            <a:r>
              <a:rPr lang="tr-TR" sz="1400" b="1" dirty="0" err="1">
                <a:solidFill>
                  <a:srgbClr val="FF0000"/>
                </a:solidFill>
                <a:highlight>
                  <a:srgbClr val="FFFF00"/>
                </a:highlight>
              </a:rPr>
              <a:t>Sustainable</a:t>
            </a:r>
            <a:r>
              <a:rPr lang="tr-TR" sz="1400" b="1" dirty="0">
                <a:solidFill>
                  <a:srgbClr val="FF0000"/>
                </a:solidFill>
                <a:highlight>
                  <a:srgbClr val="FFFF00"/>
                </a:highlight>
              </a:rPr>
              <a:t> Development (2016), Koç </a:t>
            </a:r>
            <a:r>
              <a:rPr lang="tr-TR" sz="1400" b="1" dirty="0" err="1">
                <a:solidFill>
                  <a:srgbClr val="FF0000"/>
                </a:solidFill>
                <a:highlight>
                  <a:srgbClr val="FFFF00"/>
                </a:highlight>
              </a:rPr>
              <a:t>University</a:t>
            </a:r>
            <a:endParaRPr lang="tr-TR" sz="1400" b="1" dirty="0">
              <a:solidFill>
                <a:srgbClr val="FF0000"/>
              </a:solidFill>
              <a:highlight>
                <a:srgbClr val="FFFF00"/>
              </a:highlight>
            </a:endParaRPr>
          </a:p>
          <a:p>
            <a:pPr marL="742950" indent="-742950">
              <a:buFont typeface="+mj-lt"/>
              <a:buAutoNum type="arabicPeriod"/>
            </a:pPr>
            <a:r>
              <a:rPr lang="tr-TR" sz="1400" dirty="0"/>
              <a:t>UNESCO Chair on </a:t>
            </a:r>
            <a:r>
              <a:rPr lang="tr-TR" sz="1400" dirty="0" err="1"/>
              <a:t>Education</a:t>
            </a:r>
            <a:r>
              <a:rPr lang="tr-TR" sz="1400" dirty="0"/>
              <a:t> </a:t>
            </a:r>
            <a:r>
              <a:rPr lang="tr-TR" sz="1400" dirty="0" err="1"/>
              <a:t>for</a:t>
            </a:r>
            <a:r>
              <a:rPr lang="tr-TR" sz="1400" dirty="0"/>
              <a:t> </a:t>
            </a:r>
            <a:r>
              <a:rPr lang="tr-TR" sz="1400" dirty="0" err="1"/>
              <a:t>Sustainable</a:t>
            </a:r>
            <a:r>
              <a:rPr lang="tr-TR" sz="1400" dirty="0"/>
              <a:t> </a:t>
            </a:r>
            <a:r>
              <a:rPr lang="tr-TR" sz="1400" dirty="0" err="1"/>
              <a:t>Peace</a:t>
            </a:r>
            <a:r>
              <a:rPr lang="tr-TR" sz="1400" dirty="0"/>
              <a:t> (2016), </a:t>
            </a:r>
            <a:r>
              <a:rPr lang="tr-TR" sz="1400" dirty="0" err="1"/>
              <a:t>Istanbul</a:t>
            </a:r>
            <a:r>
              <a:rPr lang="tr-TR" sz="1400" dirty="0"/>
              <a:t> Aydin </a:t>
            </a:r>
            <a:r>
              <a:rPr lang="tr-TR" sz="1400" dirty="0" err="1"/>
              <a:t>University</a:t>
            </a:r>
            <a:endParaRPr lang="tr-TR" sz="1400" dirty="0"/>
          </a:p>
          <a:p>
            <a:pPr marL="742950" indent="-742950">
              <a:buFont typeface="+mj-lt"/>
              <a:buAutoNum type="arabicPeriod"/>
            </a:pPr>
            <a:r>
              <a:rPr lang="tr-TR" sz="1400" dirty="0"/>
              <a:t>UNESCO Chair on International Migration (2016), Yaşar </a:t>
            </a:r>
            <a:r>
              <a:rPr lang="tr-TR" sz="1400" dirty="0" err="1"/>
              <a:t>University</a:t>
            </a:r>
            <a:endParaRPr lang="tr-TR" sz="1400" dirty="0"/>
          </a:p>
          <a:p>
            <a:pPr marL="742950" indent="-742950">
              <a:buFont typeface="+mj-lt"/>
              <a:buAutoNum type="arabicPeriod"/>
            </a:pPr>
            <a:r>
              <a:rPr lang="tr-TR" sz="1400" dirty="0"/>
              <a:t>UNESCO Chair on </a:t>
            </a:r>
            <a:r>
              <a:rPr lang="tr-TR" sz="1400" dirty="0" err="1"/>
              <a:t>Intangible</a:t>
            </a:r>
            <a:r>
              <a:rPr lang="tr-TR" sz="1400" dirty="0"/>
              <a:t> </a:t>
            </a:r>
            <a:r>
              <a:rPr lang="tr-TR" sz="1400" dirty="0" err="1"/>
              <a:t>Cultural</a:t>
            </a:r>
            <a:r>
              <a:rPr lang="tr-TR" sz="1400" dirty="0"/>
              <a:t> </a:t>
            </a:r>
            <a:r>
              <a:rPr lang="tr-TR" sz="1400" dirty="0" err="1"/>
              <a:t>Heritage</a:t>
            </a:r>
            <a:r>
              <a:rPr lang="tr-TR" sz="1400" dirty="0"/>
              <a:t> in </a:t>
            </a:r>
            <a:r>
              <a:rPr lang="tr-TR" sz="1400" dirty="0" err="1"/>
              <a:t>Formal</a:t>
            </a:r>
            <a:r>
              <a:rPr lang="tr-TR" sz="1400" dirty="0"/>
              <a:t> </a:t>
            </a:r>
            <a:r>
              <a:rPr lang="tr-TR" sz="1400" dirty="0" err="1"/>
              <a:t>and</a:t>
            </a:r>
            <a:r>
              <a:rPr lang="tr-TR" sz="1400" dirty="0"/>
              <a:t> </a:t>
            </a:r>
            <a:r>
              <a:rPr lang="tr-TR" sz="1400" dirty="0" err="1"/>
              <a:t>Informal</a:t>
            </a:r>
            <a:r>
              <a:rPr lang="tr-TR" sz="1400" dirty="0"/>
              <a:t> </a:t>
            </a:r>
            <a:r>
              <a:rPr lang="tr-TR" sz="1400" dirty="0" err="1"/>
              <a:t>Education</a:t>
            </a:r>
            <a:r>
              <a:rPr lang="tr-TR" sz="1400" dirty="0"/>
              <a:t> (2017), Gazi </a:t>
            </a:r>
            <a:r>
              <a:rPr lang="tr-TR" sz="1400" dirty="0" err="1"/>
              <a:t>University</a:t>
            </a:r>
            <a:r>
              <a:rPr lang="tr-TR" sz="1400" dirty="0"/>
              <a:t>, Ankara</a:t>
            </a:r>
          </a:p>
          <a:p>
            <a:pPr marL="742950" indent="-742950">
              <a:buFont typeface="+mj-lt"/>
              <a:buAutoNum type="arabicPeriod"/>
            </a:pPr>
            <a:r>
              <a:rPr lang="tr-TR" sz="1400" dirty="0"/>
              <a:t>UNESCO Chair on </a:t>
            </a:r>
            <a:r>
              <a:rPr lang="tr-TR" sz="1400" dirty="0" err="1"/>
              <a:t>Cultural</a:t>
            </a:r>
            <a:r>
              <a:rPr lang="tr-TR" sz="1400" dirty="0"/>
              <a:t> </a:t>
            </a:r>
            <a:r>
              <a:rPr lang="tr-TR" sz="1400" dirty="0" err="1"/>
              <a:t>Policy</a:t>
            </a:r>
            <a:r>
              <a:rPr lang="tr-TR" sz="1400" dirty="0"/>
              <a:t> </a:t>
            </a:r>
            <a:r>
              <a:rPr lang="tr-TR" sz="1400" dirty="0" err="1"/>
              <a:t>and</a:t>
            </a:r>
            <a:r>
              <a:rPr lang="tr-TR" sz="1400" dirty="0"/>
              <a:t> </a:t>
            </a:r>
            <a:r>
              <a:rPr lang="tr-TR" sz="1400" dirty="0" err="1"/>
              <a:t>Cultural</a:t>
            </a:r>
            <a:r>
              <a:rPr lang="tr-TR" sz="1400" dirty="0"/>
              <a:t> </a:t>
            </a:r>
            <a:r>
              <a:rPr lang="tr-TR" sz="1400" dirty="0" err="1"/>
              <a:t>Diplomacy</a:t>
            </a:r>
            <a:r>
              <a:rPr lang="tr-TR" sz="1400" dirty="0"/>
              <a:t> (2018), </a:t>
            </a:r>
            <a:r>
              <a:rPr lang="tr-TR" sz="1400" dirty="0" err="1"/>
              <a:t>Istanbul</a:t>
            </a:r>
            <a:r>
              <a:rPr lang="tr-TR" sz="1400" dirty="0"/>
              <a:t> Bilgi </a:t>
            </a:r>
            <a:r>
              <a:rPr lang="tr-TR" sz="1400" dirty="0" err="1"/>
              <a:t>University</a:t>
            </a:r>
            <a:r>
              <a:rPr lang="tr-TR" sz="1400" dirty="0"/>
              <a:t> </a:t>
            </a:r>
          </a:p>
        </p:txBody>
      </p:sp>
      <p:pic>
        <p:nvPicPr>
          <p:cNvPr id="11266" name="Picture 2" descr="GİRESUN ÜNİVERSİTESİ - YouTube">
            <a:extLst>
              <a:ext uri="{FF2B5EF4-FFF2-40B4-BE49-F238E27FC236}">
                <a16:creationId xmlns:a16="http://schemas.microsoft.com/office/drawing/2014/main" id="{80928F7D-6D6A-5220-2DA8-FEDB2FC342D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3212976"/>
            <a:ext cx="1124744" cy="1124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5363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en-US" dirty="0"/>
              <a:t>UNESCO Chairs in Turkish </a:t>
            </a:r>
            <a:r>
              <a:rPr lang="tr-TR" dirty="0"/>
              <a:t>U</a:t>
            </a:r>
            <a:r>
              <a:rPr lang="en-US" dirty="0" err="1"/>
              <a:t>niversities</a:t>
            </a:r>
            <a:endParaRPr lang="tr-TR" dirty="0"/>
          </a:p>
        </p:txBody>
      </p:sp>
      <p:sp>
        <p:nvSpPr>
          <p:cNvPr id="3" name="İçerik Yer Tutucusu 2"/>
          <p:cNvSpPr>
            <a:spLocks noGrp="1"/>
          </p:cNvSpPr>
          <p:nvPr>
            <p:ph idx="1"/>
          </p:nvPr>
        </p:nvSpPr>
        <p:spPr/>
        <p:txBody>
          <a:bodyPr>
            <a:normAutofit fontScale="77500" lnSpcReduction="20000"/>
          </a:bodyPr>
          <a:lstStyle/>
          <a:p>
            <a:endParaRPr lang="tr-TR" dirty="0"/>
          </a:p>
          <a:p>
            <a:pPr marL="0" indent="0">
              <a:buNone/>
            </a:pPr>
            <a:r>
              <a:rPr lang="tr-TR" dirty="0"/>
              <a:t> </a:t>
            </a:r>
            <a:r>
              <a:rPr lang="tr-TR" sz="2600" dirty="0"/>
              <a:t>13.   UNESCO Chair in </a:t>
            </a:r>
            <a:r>
              <a:rPr lang="tr-TR" sz="2600" dirty="0" err="1"/>
              <a:t>Biotechnology</a:t>
            </a:r>
            <a:r>
              <a:rPr lang="tr-TR" sz="2600" dirty="0"/>
              <a:t> </a:t>
            </a:r>
            <a:r>
              <a:rPr lang="tr-TR" sz="2600" dirty="0" err="1"/>
              <a:t>and</a:t>
            </a:r>
            <a:r>
              <a:rPr lang="tr-TR" sz="2600" dirty="0"/>
              <a:t> </a:t>
            </a:r>
            <a:r>
              <a:rPr lang="tr-TR" sz="2600" dirty="0" err="1"/>
              <a:t>Innovation</a:t>
            </a:r>
            <a:r>
              <a:rPr lang="tr-TR" sz="2600" dirty="0"/>
              <a:t> </a:t>
            </a:r>
            <a:r>
              <a:rPr lang="tr-TR" sz="2600" dirty="0" err="1"/>
              <a:t>for</a:t>
            </a:r>
            <a:r>
              <a:rPr lang="tr-TR" sz="2600" dirty="0"/>
              <a:t> </a:t>
            </a:r>
            <a:r>
              <a:rPr lang="tr-TR" sz="2600" dirty="0" err="1"/>
              <a:t>Sustainable</a:t>
            </a:r>
            <a:r>
              <a:rPr lang="tr-TR" sz="2600" dirty="0"/>
              <a:t> Development (2019), İzmir </a:t>
            </a:r>
            <a:r>
              <a:rPr lang="tr-TR" sz="2600" dirty="0" err="1"/>
              <a:t>Institute</a:t>
            </a:r>
            <a:r>
              <a:rPr lang="tr-TR" sz="2600" dirty="0"/>
              <a:t> of </a:t>
            </a:r>
            <a:r>
              <a:rPr lang="tr-TR" sz="2600" dirty="0" err="1"/>
              <a:t>Technology</a:t>
            </a:r>
            <a:r>
              <a:rPr lang="tr-TR" sz="2600" dirty="0"/>
              <a:t> </a:t>
            </a:r>
          </a:p>
          <a:p>
            <a:pPr marL="0" indent="0">
              <a:buNone/>
            </a:pPr>
            <a:r>
              <a:rPr lang="tr-TR" sz="2600" dirty="0"/>
              <a:t>  </a:t>
            </a:r>
            <a:r>
              <a:rPr lang="tr-TR" sz="2600" dirty="0">
                <a:highlight>
                  <a:srgbClr val="FFFF00"/>
                </a:highlight>
              </a:rPr>
              <a:t>14.   </a:t>
            </a:r>
            <a:r>
              <a:rPr lang="tr-TR" sz="2600" b="1" dirty="0">
                <a:solidFill>
                  <a:srgbClr val="FF0000"/>
                </a:solidFill>
                <a:highlight>
                  <a:srgbClr val="FFFF00"/>
                </a:highlight>
              </a:rPr>
              <a:t>UNESCO Chair in </a:t>
            </a:r>
            <a:r>
              <a:rPr lang="tr-TR" sz="2600" b="1" dirty="0" err="1">
                <a:solidFill>
                  <a:srgbClr val="FF0000"/>
                </a:solidFill>
                <a:highlight>
                  <a:srgbClr val="FFFF00"/>
                </a:highlight>
              </a:rPr>
              <a:t>Gender</a:t>
            </a:r>
            <a:r>
              <a:rPr lang="tr-TR" sz="2600" b="1" dirty="0">
                <a:solidFill>
                  <a:srgbClr val="FF0000"/>
                </a:solidFill>
                <a:highlight>
                  <a:srgbClr val="FFFF00"/>
                </a:highlight>
              </a:rPr>
              <a:t> </a:t>
            </a:r>
            <a:r>
              <a:rPr lang="tr-TR" sz="2600" b="1" dirty="0" err="1">
                <a:solidFill>
                  <a:srgbClr val="FF0000"/>
                </a:solidFill>
                <a:highlight>
                  <a:srgbClr val="FFFF00"/>
                </a:highlight>
              </a:rPr>
              <a:t>Equality</a:t>
            </a:r>
            <a:r>
              <a:rPr lang="tr-TR" sz="2600" b="1" dirty="0">
                <a:solidFill>
                  <a:srgbClr val="FF0000"/>
                </a:solidFill>
                <a:highlight>
                  <a:srgbClr val="FFFF00"/>
                </a:highlight>
              </a:rPr>
              <a:t> </a:t>
            </a:r>
            <a:r>
              <a:rPr lang="tr-TR" sz="2600" b="1" dirty="0" err="1">
                <a:solidFill>
                  <a:srgbClr val="FF0000"/>
                </a:solidFill>
                <a:highlight>
                  <a:srgbClr val="FFFF00"/>
                </a:highlight>
              </a:rPr>
              <a:t>and</a:t>
            </a:r>
            <a:r>
              <a:rPr lang="tr-TR" sz="2600" b="1" dirty="0">
                <a:solidFill>
                  <a:srgbClr val="FF0000"/>
                </a:solidFill>
                <a:highlight>
                  <a:srgbClr val="FFFF00"/>
                </a:highlight>
              </a:rPr>
              <a:t> </a:t>
            </a:r>
            <a:r>
              <a:rPr lang="tr-TR" sz="2600" b="1" dirty="0" err="1">
                <a:solidFill>
                  <a:srgbClr val="FF0000"/>
                </a:solidFill>
                <a:highlight>
                  <a:srgbClr val="FFFF00"/>
                </a:highlight>
              </a:rPr>
              <a:t>Culture</a:t>
            </a:r>
            <a:r>
              <a:rPr lang="tr-TR" sz="2600" b="1" dirty="0">
                <a:solidFill>
                  <a:srgbClr val="FF0000"/>
                </a:solidFill>
                <a:highlight>
                  <a:srgbClr val="FFFF00"/>
                </a:highlight>
              </a:rPr>
              <a:t> (2019), Maltepe </a:t>
            </a:r>
            <a:r>
              <a:rPr lang="tr-TR" sz="2600" b="1" dirty="0" err="1">
                <a:solidFill>
                  <a:srgbClr val="FF0000"/>
                </a:solidFill>
                <a:highlight>
                  <a:srgbClr val="FFFF00"/>
                </a:highlight>
              </a:rPr>
              <a:t>University</a:t>
            </a:r>
            <a:r>
              <a:rPr lang="tr-TR" sz="2600" b="1" dirty="0">
                <a:solidFill>
                  <a:srgbClr val="FF0000"/>
                </a:solidFill>
                <a:highlight>
                  <a:srgbClr val="FFFF00"/>
                </a:highlight>
              </a:rPr>
              <a:t> </a:t>
            </a:r>
          </a:p>
          <a:p>
            <a:pPr marL="0" indent="0">
              <a:buNone/>
            </a:pPr>
            <a:r>
              <a:rPr lang="tr-TR" sz="2600" b="1" dirty="0"/>
              <a:t>   15.   </a:t>
            </a:r>
            <a:r>
              <a:rPr lang="tr-TR" sz="2600" dirty="0"/>
              <a:t>UNESCO Chair in </a:t>
            </a:r>
            <a:r>
              <a:rPr lang="tr-TR" sz="2600" dirty="0" err="1"/>
              <a:t>Cultural</a:t>
            </a:r>
            <a:r>
              <a:rPr lang="tr-TR" sz="2600" dirty="0"/>
              <a:t> </a:t>
            </a:r>
            <a:r>
              <a:rPr lang="tr-TR" sz="2600" dirty="0" err="1"/>
              <a:t>Heritage</a:t>
            </a:r>
            <a:r>
              <a:rPr lang="tr-TR" sz="2600" dirty="0"/>
              <a:t> </a:t>
            </a:r>
            <a:r>
              <a:rPr lang="tr-TR" sz="2600" dirty="0" err="1"/>
              <a:t>and</a:t>
            </a:r>
            <a:r>
              <a:rPr lang="tr-TR" sz="2600" dirty="0"/>
              <a:t> </a:t>
            </a:r>
            <a:r>
              <a:rPr lang="tr-TR" sz="2600" dirty="0" err="1"/>
              <a:t>Digital</a:t>
            </a:r>
            <a:r>
              <a:rPr lang="tr-TR" sz="2600" dirty="0"/>
              <a:t> Memory (2020), Başkent </a:t>
            </a:r>
            <a:r>
              <a:rPr lang="tr-TR" sz="2600" dirty="0" err="1"/>
              <a:t>University</a:t>
            </a:r>
            <a:r>
              <a:rPr lang="tr-TR" sz="2600" dirty="0"/>
              <a:t> </a:t>
            </a:r>
          </a:p>
          <a:p>
            <a:pPr marL="0" indent="0">
              <a:buNone/>
            </a:pPr>
            <a:r>
              <a:rPr lang="tr-TR" sz="2600" dirty="0"/>
              <a:t>  16.   UNESCO Chair in </a:t>
            </a:r>
            <a:r>
              <a:rPr lang="tr-TR" sz="2600" dirty="0" err="1"/>
              <a:t>Quality</a:t>
            </a:r>
            <a:r>
              <a:rPr lang="tr-TR" sz="2600" dirty="0"/>
              <a:t> </a:t>
            </a:r>
            <a:r>
              <a:rPr lang="tr-TR" sz="2600" dirty="0" err="1"/>
              <a:t>Education</a:t>
            </a:r>
            <a:r>
              <a:rPr lang="tr-TR" sz="2600" dirty="0"/>
              <a:t> </a:t>
            </a:r>
            <a:r>
              <a:rPr lang="tr-TR" sz="2600" dirty="0" err="1"/>
              <a:t>and</a:t>
            </a:r>
            <a:r>
              <a:rPr lang="tr-TR" sz="2600" dirty="0"/>
              <a:t> </a:t>
            </a:r>
            <a:r>
              <a:rPr lang="tr-TR" sz="2600" dirty="0" err="1"/>
              <a:t>Digital</a:t>
            </a:r>
            <a:r>
              <a:rPr lang="tr-TR" sz="2600" dirty="0"/>
              <a:t> </a:t>
            </a:r>
            <a:r>
              <a:rPr lang="tr-TR" sz="2600" dirty="0" err="1"/>
              <a:t>Transformation</a:t>
            </a:r>
            <a:r>
              <a:rPr lang="tr-TR" sz="2600" dirty="0"/>
              <a:t> (2021), Trakya </a:t>
            </a:r>
            <a:r>
              <a:rPr lang="tr-TR" sz="2600" dirty="0" err="1"/>
              <a:t>University</a:t>
            </a:r>
            <a:r>
              <a:rPr lang="tr-TR" sz="2600" dirty="0"/>
              <a:t> </a:t>
            </a:r>
          </a:p>
          <a:p>
            <a:pPr marL="0" indent="0">
              <a:buNone/>
            </a:pPr>
            <a:r>
              <a:rPr lang="tr-TR" sz="2600" dirty="0"/>
              <a:t> 17.   UNESCO Chair in </a:t>
            </a:r>
            <a:r>
              <a:rPr lang="tr-TR" sz="2600" dirty="0" err="1"/>
              <a:t>Foresight</a:t>
            </a:r>
            <a:r>
              <a:rPr lang="tr-TR" sz="2600" dirty="0"/>
              <a:t> </a:t>
            </a:r>
            <a:r>
              <a:rPr lang="tr-TR" sz="2600" dirty="0" err="1"/>
              <a:t>Studies</a:t>
            </a:r>
            <a:r>
              <a:rPr lang="tr-TR" sz="2600" dirty="0"/>
              <a:t>, </a:t>
            </a:r>
            <a:r>
              <a:rPr lang="tr-TR" sz="2600" dirty="0" err="1"/>
              <a:t>Future</a:t>
            </a:r>
            <a:r>
              <a:rPr lang="tr-TR" sz="2600" dirty="0"/>
              <a:t> </a:t>
            </a:r>
            <a:r>
              <a:rPr lang="tr-TR" sz="2600" dirty="0" err="1"/>
              <a:t>Literacy</a:t>
            </a:r>
            <a:r>
              <a:rPr lang="tr-TR" sz="2600" dirty="0"/>
              <a:t> </a:t>
            </a:r>
            <a:r>
              <a:rPr lang="tr-TR" sz="2600" dirty="0" err="1"/>
              <a:t>and</a:t>
            </a:r>
            <a:r>
              <a:rPr lang="tr-TR" sz="2600" dirty="0"/>
              <a:t> Strategic </a:t>
            </a:r>
            <a:r>
              <a:rPr lang="tr-TR" sz="2600" dirty="0" err="1"/>
              <a:t>Forecasting</a:t>
            </a:r>
            <a:r>
              <a:rPr lang="tr-TR" sz="2600" dirty="0"/>
              <a:t> (2022), Karabük </a:t>
            </a:r>
            <a:r>
              <a:rPr lang="tr-TR" sz="2600" dirty="0" err="1"/>
              <a:t>University</a:t>
            </a:r>
            <a:r>
              <a:rPr lang="tr-TR" sz="2600" dirty="0"/>
              <a:t> </a:t>
            </a:r>
          </a:p>
          <a:p>
            <a:pPr marL="0" indent="0">
              <a:buNone/>
            </a:pPr>
            <a:r>
              <a:rPr lang="tr-TR" sz="2600" b="1" dirty="0">
                <a:solidFill>
                  <a:srgbClr val="FF0000"/>
                </a:solidFill>
              </a:rPr>
              <a:t> </a:t>
            </a:r>
            <a:r>
              <a:rPr lang="tr-TR" sz="2600" b="1" dirty="0">
                <a:solidFill>
                  <a:srgbClr val="FF0000"/>
                </a:solidFill>
                <a:highlight>
                  <a:srgbClr val="FFFF00"/>
                </a:highlight>
              </a:rPr>
              <a:t>18.  UNESCO Chair in Legal </a:t>
            </a:r>
            <a:r>
              <a:rPr lang="tr-TR" sz="2600" b="1" dirty="0" err="1">
                <a:solidFill>
                  <a:srgbClr val="FF0000"/>
                </a:solidFill>
                <a:highlight>
                  <a:srgbClr val="FFFF00"/>
                </a:highlight>
              </a:rPr>
              <a:t>Protection</a:t>
            </a:r>
            <a:r>
              <a:rPr lang="tr-TR" sz="2600" b="1" dirty="0">
                <a:solidFill>
                  <a:srgbClr val="FF0000"/>
                </a:solidFill>
                <a:highlight>
                  <a:srgbClr val="FFFF00"/>
                </a:highlight>
              </a:rPr>
              <a:t> of </a:t>
            </a:r>
            <a:r>
              <a:rPr lang="tr-TR" sz="2600" b="1" dirty="0" err="1">
                <a:solidFill>
                  <a:srgbClr val="FF0000"/>
                </a:solidFill>
                <a:highlight>
                  <a:srgbClr val="FFFF00"/>
                </a:highlight>
              </a:rPr>
              <a:t>Women</a:t>
            </a:r>
            <a:r>
              <a:rPr lang="tr-TR" sz="2600" b="1" dirty="0">
                <a:solidFill>
                  <a:srgbClr val="FF0000"/>
                </a:solidFill>
                <a:highlight>
                  <a:srgbClr val="FFFF00"/>
                </a:highlight>
              </a:rPr>
              <a:t> </a:t>
            </a:r>
            <a:r>
              <a:rPr lang="tr-TR" sz="2600" b="1" dirty="0" err="1">
                <a:solidFill>
                  <a:srgbClr val="FF0000"/>
                </a:solidFill>
                <a:highlight>
                  <a:srgbClr val="FFFF00"/>
                </a:highlight>
              </a:rPr>
              <a:t>and</a:t>
            </a:r>
            <a:r>
              <a:rPr lang="tr-TR" sz="2600" b="1" dirty="0">
                <a:solidFill>
                  <a:srgbClr val="FF0000"/>
                </a:solidFill>
                <a:highlight>
                  <a:srgbClr val="FFFF00"/>
                </a:highlight>
              </a:rPr>
              <a:t> </a:t>
            </a:r>
            <a:r>
              <a:rPr lang="tr-TR" sz="2600" b="1" dirty="0" err="1">
                <a:solidFill>
                  <a:srgbClr val="FF0000"/>
                </a:solidFill>
                <a:highlight>
                  <a:srgbClr val="FFFF00"/>
                </a:highlight>
              </a:rPr>
              <a:t>Education</a:t>
            </a:r>
            <a:r>
              <a:rPr lang="tr-TR" sz="2600" b="1" dirty="0">
                <a:solidFill>
                  <a:srgbClr val="FF0000"/>
                </a:solidFill>
                <a:highlight>
                  <a:srgbClr val="FFFF00"/>
                </a:highlight>
              </a:rPr>
              <a:t> of </a:t>
            </a:r>
            <a:r>
              <a:rPr lang="tr-TR" sz="2600" b="1" dirty="0" err="1">
                <a:solidFill>
                  <a:srgbClr val="FF0000"/>
                </a:solidFill>
                <a:highlight>
                  <a:srgbClr val="FFFF00"/>
                </a:highlight>
              </a:rPr>
              <a:t>Women</a:t>
            </a:r>
            <a:r>
              <a:rPr lang="tr-TR" sz="2600" b="1" dirty="0">
                <a:solidFill>
                  <a:srgbClr val="FF0000"/>
                </a:solidFill>
                <a:highlight>
                  <a:srgbClr val="FFFF00"/>
                </a:highlight>
              </a:rPr>
              <a:t> </a:t>
            </a:r>
            <a:r>
              <a:rPr lang="tr-TR" sz="2600" b="1" dirty="0" err="1">
                <a:solidFill>
                  <a:srgbClr val="FF0000"/>
                </a:solidFill>
                <a:highlight>
                  <a:srgbClr val="FFFF00"/>
                </a:highlight>
              </a:rPr>
              <a:t>Entrepreneurs</a:t>
            </a:r>
            <a:r>
              <a:rPr lang="tr-TR" sz="2600" b="1" dirty="0">
                <a:solidFill>
                  <a:srgbClr val="FF0000"/>
                </a:solidFill>
                <a:highlight>
                  <a:srgbClr val="FFFF00"/>
                </a:highlight>
              </a:rPr>
              <a:t> (2023), </a:t>
            </a:r>
            <a:r>
              <a:rPr lang="tr-TR" sz="2600" b="1" dirty="0" err="1">
                <a:solidFill>
                  <a:srgbClr val="FF0000"/>
                </a:solidFill>
                <a:highlight>
                  <a:srgbClr val="FFFF00"/>
                </a:highlight>
              </a:rPr>
              <a:t>Istanbul</a:t>
            </a:r>
            <a:r>
              <a:rPr lang="tr-TR" sz="2600" b="1" dirty="0">
                <a:solidFill>
                  <a:srgbClr val="FF0000"/>
                </a:solidFill>
                <a:highlight>
                  <a:srgbClr val="FFFF00"/>
                </a:highlight>
              </a:rPr>
              <a:t> </a:t>
            </a:r>
            <a:r>
              <a:rPr lang="tr-TR" sz="2600" b="1" dirty="0" err="1">
                <a:solidFill>
                  <a:srgbClr val="FF0000"/>
                </a:solidFill>
                <a:highlight>
                  <a:srgbClr val="FFFF00"/>
                </a:highlight>
              </a:rPr>
              <a:t>Medipol</a:t>
            </a:r>
            <a:r>
              <a:rPr lang="tr-TR" sz="2600" b="1" dirty="0">
                <a:solidFill>
                  <a:srgbClr val="FF0000"/>
                </a:solidFill>
                <a:highlight>
                  <a:srgbClr val="FFFF00"/>
                </a:highlight>
              </a:rPr>
              <a:t> </a:t>
            </a:r>
            <a:r>
              <a:rPr lang="tr-TR" sz="2600" b="1" dirty="0" err="1">
                <a:solidFill>
                  <a:srgbClr val="FF0000"/>
                </a:solidFill>
                <a:highlight>
                  <a:srgbClr val="FFFF00"/>
                </a:highlight>
              </a:rPr>
              <a:t>University</a:t>
            </a:r>
            <a:r>
              <a:rPr lang="tr-TR" sz="2600" b="1" dirty="0">
                <a:solidFill>
                  <a:srgbClr val="FF0000"/>
                </a:solidFill>
                <a:highlight>
                  <a:srgbClr val="FFFF00"/>
                </a:highlight>
              </a:rPr>
              <a:t> </a:t>
            </a:r>
          </a:p>
          <a:p>
            <a:pPr marL="0" indent="0">
              <a:buNone/>
            </a:pPr>
            <a:r>
              <a:rPr lang="tr-TR" sz="2600" dirty="0"/>
              <a:t>  19.  UNESCO Chair in </a:t>
            </a:r>
            <a:r>
              <a:rPr lang="tr-TR" sz="2600" dirty="0" err="1"/>
              <a:t>Integrated</a:t>
            </a:r>
            <a:r>
              <a:rPr lang="tr-TR" sz="2600" dirty="0"/>
              <a:t> Management of </a:t>
            </a:r>
            <a:r>
              <a:rPr lang="tr-TR" sz="2600" dirty="0" err="1"/>
              <a:t>Heritage</a:t>
            </a:r>
            <a:r>
              <a:rPr lang="tr-TR" sz="2600" dirty="0"/>
              <a:t>, </a:t>
            </a:r>
            <a:r>
              <a:rPr lang="tr-TR" sz="2600" dirty="0" err="1"/>
              <a:t>Water</a:t>
            </a:r>
            <a:r>
              <a:rPr lang="tr-TR" sz="2600" dirty="0"/>
              <a:t> </a:t>
            </a:r>
            <a:r>
              <a:rPr lang="tr-TR" sz="2600" dirty="0" err="1"/>
              <a:t>and</a:t>
            </a:r>
            <a:r>
              <a:rPr lang="tr-TR" sz="2600" dirty="0"/>
              <a:t> </a:t>
            </a:r>
            <a:r>
              <a:rPr lang="tr-TR" sz="2600" dirty="0" err="1"/>
              <a:t>Climate</a:t>
            </a:r>
            <a:r>
              <a:rPr lang="tr-TR" sz="2600" dirty="0"/>
              <a:t> </a:t>
            </a:r>
            <a:r>
              <a:rPr lang="tr-TR" sz="2600" dirty="0" err="1"/>
              <a:t>Change</a:t>
            </a:r>
            <a:r>
              <a:rPr lang="tr-TR" sz="2600" dirty="0"/>
              <a:t> (2024), Haliç </a:t>
            </a:r>
            <a:r>
              <a:rPr lang="tr-TR" sz="2600" dirty="0" err="1"/>
              <a:t>University</a:t>
            </a:r>
            <a:r>
              <a:rPr lang="tr-TR" sz="2600" dirty="0"/>
              <a:t> </a:t>
            </a:r>
          </a:p>
          <a:p>
            <a:pPr marL="514350" indent="-514350">
              <a:buFont typeface="+mj-lt"/>
              <a:buAutoNum type="arabicParenR"/>
            </a:pPr>
            <a:endParaRPr lang="tr-TR" dirty="0"/>
          </a:p>
          <a:p>
            <a:endParaRPr lang="tr-TR" dirty="0"/>
          </a:p>
          <a:p>
            <a:endParaRPr lang="tr-TR" dirty="0"/>
          </a:p>
          <a:p>
            <a:endParaRPr lang="tr-TR" dirty="0"/>
          </a:p>
          <a:p>
            <a:endParaRPr lang="tr-TR" dirty="0"/>
          </a:p>
          <a:p>
            <a:endParaRPr lang="tr-TR" dirty="0"/>
          </a:p>
        </p:txBody>
      </p:sp>
    </p:spTree>
    <p:extLst>
      <p:ext uri="{BB962C8B-B14F-4D97-AF65-F5344CB8AC3E}">
        <p14:creationId xmlns:p14="http://schemas.microsoft.com/office/powerpoint/2010/main" val="2732247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78296"/>
            <a:ext cx="8229600" cy="1143000"/>
          </a:xfrm>
        </p:spPr>
        <p:txBody>
          <a:bodyPr>
            <a:normAutofit/>
          </a:bodyPr>
          <a:lstStyle/>
          <a:p>
            <a:r>
              <a:rPr lang="en-US" sz="2000" dirty="0"/>
              <a:t>Table 1: UNESCO </a:t>
            </a:r>
            <a:r>
              <a:rPr lang="en-US" sz="2000" dirty="0" err="1"/>
              <a:t>Cahirs</a:t>
            </a:r>
            <a:r>
              <a:rPr lang="en-US" sz="2000" dirty="0"/>
              <a:t> on women's rights</a:t>
            </a:r>
            <a:endParaRPr lang="tr-TR" sz="2000"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973473456"/>
              </p:ext>
            </p:extLst>
          </p:nvPr>
        </p:nvGraphicFramePr>
        <p:xfrm>
          <a:off x="107504" y="476672"/>
          <a:ext cx="8928990" cy="7034050"/>
        </p:xfrm>
        <a:graphic>
          <a:graphicData uri="http://schemas.openxmlformats.org/drawingml/2006/table">
            <a:tbl>
              <a:tblPr firstRow="1" firstCol="1" bandRow="1">
                <a:tableStyleId>{5C22544A-7EE6-4342-B048-85BDC9FD1C3A}</a:tableStyleId>
              </a:tblPr>
              <a:tblGrid>
                <a:gridCol w="1534272">
                  <a:extLst>
                    <a:ext uri="{9D8B030D-6E8A-4147-A177-3AD203B41FA5}">
                      <a16:colId xmlns:a16="http://schemas.microsoft.com/office/drawing/2014/main" val="20000"/>
                    </a:ext>
                  </a:extLst>
                </a:gridCol>
                <a:gridCol w="849738">
                  <a:extLst>
                    <a:ext uri="{9D8B030D-6E8A-4147-A177-3AD203B41FA5}">
                      <a16:colId xmlns:a16="http://schemas.microsoft.com/office/drawing/2014/main" val="20001"/>
                    </a:ext>
                  </a:extLst>
                </a:gridCol>
                <a:gridCol w="4743227">
                  <a:extLst>
                    <a:ext uri="{9D8B030D-6E8A-4147-A177-3AD203B41FA5}">
                      <a16:colId xmlns:a16="http://schemas.microsoft.com/office/drawing/2014/main" val="20002"/>
                    </a:ext>
                  </a:extLst>
                </a:gridCol>
                <a:gridCol w="1801753">
                  <a:extLst>
                    <a:ext uri="{9D8B030D-6E8A-4147-A177-3AD203B41FA5}">
                      <a16:colId xmlns:a16="http://schemas.microsoft.com/office/drawing/2014/main" val="20003"/>
                    </a:ext>
                  </a:extLst>
                </a:gridCol>
              </a:tblGrid>
              <a:tr h="612255">
                <a:tc>
                  <a:txBody>
                    <a:bodyPr/>
                    <a:lstStyle/>
                    <a:p>
                      <a:pPr>
                        <a:lnSpc>
                          <a:spcPct val="115000"/>
                        </a:lnSpc>
                        <a:spcAft>
                          <a:spcPts val="0"/>
                        </a:spcAft>
                      </a:pPr>
                      <a:r>
                        <a:rPr lang="tr-TR" sz="1200" dirty="0">
                          <a:effectLst/>
                        </a:rPr>
                        <a:t>UNESCO </a:t>
                      </a:r>
                      <a:r>
                        <a:rPr lang="tr-TR" sz="1200" dirty="0" err="1">
                          <a:effectLst/>
                        </a:rPr>
                        <a:t>Chairs</a:t>
                      </a:r>
                      <a:r>
                        <a:rPr lang="tr-TR" sz="1200" dirty="0">
                          <a:effectLst/>
                        </a:rPr>
                        <a:t> in Türkiye  </a:t>
                      </a:r>
                      <a:r>
                        <a:rPr lang="tr-TR" sz="1200" dirty="0" err="1">
                          <a:effectLst/>
                        </a:rPr>
                        <a:t>for</a:t>
                      </a:r>
                      <a:r>
                        <a:rPr lang="tr-TR" sz="1200" dirty="0">
                          <a:effectLst/>
                        </a:rPr>
                        <a:t> </a:t>
                      </a:r>
                      <a:r>
                        <a:rPr lang="tr-TR" sz="1200" dirty="0" err="1">
                          <a:effectLst/>
                        </a:rPr>
                        <a:t>Gender</a:t>
                      </a:r>
                      <a:r>
                        <a:rPr lang="tr-TR" sz="1200" dirty="0">
                          <a:effectLst/>
                        </a:rPr>
                        <a:t> </a:t>
                      </a:r>
                      <a:r>
                        <a:rPr lang="tr-TR" sz="1200" dirty="0" err="1">
                          <a:effectLst/>
                        </a:rPr>
                        <a:t>Equality</a:t>
                      </a:r>
                      <a:endParaRPr lang="tr-TR" sz="1200" dirty="0">
                        <a:effectLst/>
                        <a:latin typeface="Calibri"/>
                        <a:ea typeface="Calibri"/>
                        <a:cs typeface="Times New Roman"/>
                      </a:endParaRPr>
                    </a:p>
                  </a:txBody>
                  <a:tcPr marL="66047" marR="66047" marT="0" marB="0"/>
                </a:tc>
                <a:tc>
                  <a:txBody>
                    <a:bodyPr/>
                    <a:lstStyle/>
                    <a:p>
                      <a:pPr>
                        <a:lnSpc>
                          <a:spcPct val="115000"/>
                        </a:lnSpc>
                        <a:spcAft>
                          <a:spcPts val="0"/>
                        </a:spcAft>
                      </a:pPr>
                      <a:r>
                        <a:rPr lang="tr-TR" sz="1200">
                          <a:effectLst/>
                        </a:rPr>
                        <a:t>Founding Year</a:t>
                      </a:r>
                      <a:endParaRPr lang="tr-TR" sz="1200">
                        <a:effectLst/>
                        <a:latin typeface="Calibri"/>
                        <a:ea typeface="Calibri"/>
                        <a:cs typeface="Times New Roman"/>
                      </a:endParaRPr>
                    </a:p>
                  </a:txBody>
                  <a:tcPr marL="66047" marR="66047" marT="0" marB="0"/>
                </a:tc>
                <a:tc>
                  <a:txBody>
                    <a:bodyPr/>
                    <a:lstStyle/>
                    <a:p>
                      <a:pPr>
                        <a:lnSpc>
                          <a:spcPct val="115000"/>
                        </a:lnSpc>
                        <a:spcAft>
                          <a:spcPts val="0"/>
                        </a:spcAft>
                      </a:pPr>
                      <a:r>
                        <a:rPr lang="tr-TR" sz="1200" dirty="0" err="1">
                          <a:effectLst/>
                        </a:rPr>
                        <a:t>Scientific</a:t>
                      </a:r>
                      <a:r>
                        <a:rPr lang="tr-TR" sz="1200" dirty="0">
                          <a:effectLst/>
                        </a:rPr>
                        <a:t> </a:t>
                      </a:r>
                      <a:r>
                        <a:rPr lang="tr-TR" sz="1200" dirty="0" err="1">
                          <a:effectLst/>
                        </a:rPr>
                        <a:t>Events</a:t>
                      </a:r>
                      <a:endParaRPr lang="tr-TR" sz="1200" dirty="0">
                        <a:effectLst/>
                        <a:latin typeface="Calibri"/>
                        <a:ea typeface="Calibri"/>
                        <a:cs typeface="Times New Roman"/>
                      </a:endParaRPr>
                    </a:p>
                  </a:txBody>
                  <a:tcPr marL="66047" marR="66047" marT="0" marB="0"/>
                </a:tc>
                <a:tc>
                  <a:txBody>
                    <a:bodyPr/>
                    <a:lstStyle/>
                    <a:p>
                      <a:pPr>
                        <a:lnSpc>
                          <a:spcPct val="115000"/>
                        </a:lnSpc>
                        <a:spcAft>
                          <a:spcPts val="0"/>
                        </a:spcAft>
                      </a:pPr>
                      <a:r>
                        <a:rPr lang="tr-TR" sz="1200" dirty="0" err="1">
                          <a:effectLst/>
                        </a:rPr>
                        <a:t>All</a:t>
                      </a:r>
                      <a:r>
                        <a:rPr lang="tr-TR" sz="1200" dirty="0">
                          <a:effectLst/>
                        </a:rPr>
                        <a:t> </a:t>
                      </a:r>
                      <a:r>
                        <a:rPr lang="tr-TR" sz="1200" dirty="0" err="1">
                          <a:effectLst/>
                        </a:rPr>
                        <a:t>Keywords</a:t>
                      </a:r>
                      <a:endParaRPr lang="tr-TR" sz="1200" dirty="0">
                        <a:effectLst/>
                        <a:latin typeface="Calibri"/>
                        <a:ea typeface="Calibri"/>
                        <a:cs typeface="Times New Roman"/>
                      </a:endParaRPr>
                    </a:p>
                  </a:txBody>
                  <a:tcPr marL="66047" marR="66047" marT="0" marB="0"/>
                </a:tc>
                <a:extLst>
                  <a:ext uri="{0D108BD9-81ED-4DB2-BD59-A6C34878D82A}">
                    <a16:rowId xmlns:a16="http://schemas.microsoft.com/office/drawing/2014/main" val="10000"/>
                  </a:ext>
                </a:extLst>
              </a:tr>
              <a:tr h="1444851">
                <a:tc>
                  <a:txBody>
                    <a:bodyPr/>
                    <a:lstStyle/>
                    <a:p>
                      <a:pPr>
                        <a:lnSpc>
                          <a:spcPct val="115000"/>
                        </a:lnSpc>
                        <a:spcAft>
                          <a:spcPts val="0"/>
                        </a:spcAft>
                      </a:pPr>
                      <a:r>
                        <a:rPr lang="tr-TR" sz="1200" dirty="0">
                          <a:effectLst/>
                        </a:rPr>
                        <a:t>UNESCO Chair on </a:t>
                      </a:r>
                      <a:r>
                        <a:rPr lang="tr-TR" sz="1200" dirty="0" err="1">
                          <a:effectLst/>
                        </a:rPr>
                        <a:t>Improvement</a:t>
                      </a:r>
                      <a:r>
                        <a:rPr lang="tr-TR" sz="1200" dirty="0">
                          <a:effectLst/>
                        </a:rPr>
                        <a:t> in </a:t>
                      </a:r>
                      <a:r>
                        <a:rPr lang="tr-TR" sz="1200" dirty="0" err="1">
                          <a:effectLst/>
                        </a:rPr>
                        <a:t>Gender</a:t>
                      </a:r>
                      <a:r>
                        <a:rPr lang="tr-TR" sz="1200" dirty="0">
                          <a:effectLst/>
                        </a:rPr>
                        <a:t> </a:t>
                      </a:r>
                      <a:r>
                        <a:rPr lang="tr-TR" sz="1200" dirty="0" err="1">
                          <a:effectLst/>
                        </a:rPr>
                        <a:t>Equality</a:t>
                      </a:r>
                      <a:r>
                        <a:rPr lang="tr-TR" sz="1200" dirty="0">
                          <a:effectLst/>
                        </a:rPr>
                        <a:t> </a:t>
                      </a:r>
                      <a:r>
                        <a:rPr lang="tr-TR" sz="1200" dirty="0" err="1">
                          <a:effectLst/>
                        </a:rPr>
                        <a:t>and</a:t>
                      </a:r>
                      <a:r>
                        <a:rPr lang="tr-TR" sz="1200" dirty="0">
                          <a:effectLst/>
                        </a:rPr>
                        <a:t> </a:t>
                      </a:r>
                      <a:r>
                        <a:rPr lang="tr-TR" sz="1200" dirty="0" err="1">
                          <a:effectLst/>
                        </a:rPr>
                        <a:t>the</a:t>
                      </a:r>
                      <a:r>
                        <a:rPr lang="tr-TR" sz="1200" dirty="0">
                          <a:effectLst/>
                        </a:rPr>
                        <a:t> Empowerment of </a:t>
                      </a:r>
                      <a:r>
                        <a:rPr lang="tr-TR" sz="1200" dirty="0" err="1">
                          <a:effectLst/>
                        </a:rPr>
                        <a:t>Women</a:t>
                      </a:r>
                      <a:r>
                        <a:rPr lang="tr-TR" sz="1200" dirty="0">
                          <a:effectLst/>
                        </a:rPr>
                        <a:t> ,</a:t>
                      </a:r>
                    </a:p>
                    <a:p>
                      <a:pPr>
                        <a:lnSpc>
                          <a:spcPct val="115000"/>
                        </a:lnSpc>
                        <a:spcAft>
                          <a:spcPts val="0"/>
                        </a:spcAft>
                      </a:pPr>
                      <a:r>
                        <a:rPr lang="tr-TR" sz="1200" dirty="0">
                          <a:effectLst/>
                        </a:rPr>
                        <a:t>Giresun </a:t>
                      </a:r>
                      <a:r>
                        <a:rPr lang="tr-TR" sz="1200" dirty="0" err="1">
                          <a:effectLst/>
                        </a:rPr>
                        <a:t>University</a:t>
                      </a:r>
                      <a:endParaRPr lang="tr-TR" sz="2000" dirty="0">
                        <a:effectLst/>
                      </a:endParaRPr>
                    </a:p>
                    <a:p>
                      <a:pPr>
                        <a:lnSpc>
                          <a:spcPct val="115000"/>
                        </a:lnSpc>
                        <a:spcAft>
                          <a:spcPts val="0"/>
                        </a:spcAft>
                      </a:pPr>
                      <a:r>
                        <a:rPr lang="tr-TR" sz="1200" dirty="0">
                          <a:effectLst/>
                        </a:rPr>
                        <a:t> </a:t>
                      </a:r>
                      <a:endParaRPr lang="tr-TR" sz="2000" dirty="0">
                        <a:effectLst/>
                        <a:latin typeface="Calibri"/>
                        <a:ea typeface="Calibri"/>
                        <a:cs typeface="Times New Roman"/>
                      </a:endParaRPr>
                    </a:p>
                  </a:txBody>
                  <a:tcPr marL="66047" marR="66047" marT="0" marB="0"/>
                </a:tc>
                <a:tc>
                  <a:txBody>
                    <a:bodyPr/>
                    <a:lstStyle/>
                    <a:p>
                      <a:pPr>
                        <a:lnSpc>
                          <a:spcPct val="115000"/>
                        </a:lnSpc>
                        <a:spcAft>
                          <a:spcPts val="0"/>
                        </a:spcAft>
                      </a:pPr>
                      <a:r>
                        <a:rPr lang="tr-TR" sz="1200">
                          <a:effectLst/>
                        </a:rPr>
                        <a:t>2016 </a:t>
                      </a:r>
                      <a:endParaRPr lang="tr-TR" sz="2000">
                        <a:effectLst/>
                        <a:latin typeface="Calibri"/>
                        <a:ea typeface="Calibri"/>
                        <a:cs typeface="Times New Roman"/>
                      </a:endParaRPr>
                    </a:p>
                  </a:txBody>
                  <a:tcPr marL="66047" marR="66047" marT="0" marB="0"/>
                </a:tc>
                <a:tc>
                  <a:txBody>
                    <a:bodyPr/>
                    <a:lstStyle/>
                    <a:p>
                      <a:pPr>
                        <a:lnSpc>
                          <a:spcPct val="115000"/>
                        </a:lnSpc>
                        <a:spcAft>
                          <a:spcPts val="0"/>
                        </a:spcAft>
                      </a:pPr>
                      <a:r>
                        <a:rPr lang="en-GB" sz="1200" dirty="0">
                          <a:effectLst/>
                        </a:rPr>
                        <a:t>It has been carrying out its activities in cooperation with the “Women and Family Studies Applications and Research </a:t>
                      </a:r>
                      <a:r>
                        <a:rPr lang="en-GB" sz="1200" dirty="0" err="1">
                          <a:effectLst/>
                        </a:rPr>
                        <a:t>Center</a:t>
                      </a:r>
                      <a:r>
                        <a:rPr lang="en-GB" sz="1200" dirty="0">
                          <a:effectLst/>
                        </a:rPr>
                        <a:t>” (GÜKAM).</a:t>
                      </a:r>
                      <a:endParaRPr lang="tr-TR" sz="2000" dirty="0">
                        <a:effectLst/>
                      </a:endParaRPr>
                    </a:p>
                    <a:p>
                      <a:pPr>
                        <a:lnSpc>
                          <a:spcPct val="115000"/>
                        </a:lnSpc>
                        <a:spcAft>
                          <a:spcPts val="0"/>
                        </a:spcAft>
                      </a:pPr>
                      <a:r>
                        <a:rPr lang="tr-TR" sz="1200" dirty="0" err="1">
                          <a:effectLst/>
                        </a:rPr>
                        <a:t>In</a:t>
                      </a:r>
                      <a:r>
                        <a:rPr lang="tr-TR" sz="1200" dirty="0">
                          <a:effectLst/>
                        </a:rPr>
                        <a:t> </a:t>
                      </a:r>
                      <a:r>
                        <a:rPr lang="tr-TR" sz="1200" dirty="0" err="1">
                          <a:effectLst/>
                        </a:rPr>
                        <a:t>addition</a:t>
                      </a:r>
                      <a:r>
                        <a:rPr lang="tr-TR" sz="1200" dirty="0">
                          <a:effectLst/>
                        </a:rPr>
                        <a:t>, </a:t>
                      </a:r>
                      <a:r>
                        <a:rPr lang="tr-TR" sz="1200" dirty="0" err="1">
                          <a:effectLst/>
                        </a:rPr>
                        <a:t>with</a:t>
                      </a:r>
                      <a:r>
                        <a:rPr lang="tr-TR" sz="1200" dirty="0">
                          <a:effectLst/>
                        </a:rPr>
                        <a:t> </a:t>
                      </a:r>
                      <a:r>
                        <a:rPr lang="tr-TR" sz="1200" dirty="0" err="1">
                          <a:effectLst/>
                        </a:rPr>
                        <a:t>the</a:t>
                      </a:r>
                      <a:r>
                        <a:rPr lang="tr-TR" sz="1200" dirty="0">
                          <a:effectLst/>
                        </a:rPr>
                        <a:t> </a:t>
                      </a:r>
                      <a:r>
                        <a:rPr lang="tr-TR" sz="1200" dirty="0" err="1">
                          <a:effectLst/>
                        </a:rPr>
                        <a:t>opening</a:t>
                      </a:r>
                      <a:r>
                        <a:rPr lang="tr-TR" sz="1200" dirty="0">
                          <a:effectLst/>
                        </a:rPr>
                        <a:t> of </a:t>
                      </a:r>
                      <a:r>
                        <a:rPr lang="tr-TR" sz="1200" dirty="0" err="1">
                          <a:effectLst/>
                        </a:rPr>
                        <a:t>the</a:t>
                      </a:r>
                      <a:r>
                        <a:rPr lang="tr-TR" sz="1200" dirty="0">
                          <a:effectLst/>
                        </a:rPr>
                        <a:t> </a:t>
                      </a:r>
                      <a:r>
                        <a:rPr lang="tr-TR" sz="1200" dirty="0" err="1">
                          <a:effectLst/>
                        </a:rPr>
                        <a:t>Women's</a:t>
                      </a:r>
                      <a:r>
                        <a:rPr lang="tr-TR" sz="1200" dirty="0">
                          <a:effectLst/>
                        </a:rPr>
                        <a:t> </a:t>
                      </a:r>
                      <a:r>
                        <a:rPr lang="tr-TR" sz="1200" dirty="0" err="1">
                          <a:effectLst/>
                        </a:rPr>
                        <a:t>Studies</a:t>
                      </a:r>
                      <a:r>
                        <a:rPr lang="tr-TR" sz="1200" dirty="0">
                          <a:effectLst/>
                        </a:rPr>
                        <a:t> </a:t>
                      </a:r>
                      <a:r>
                        <a:rPr lang="tr-TR" sz="1200" dirty="0" err="1">
                          <a:effectLst/>
                        </a:rPr>
                        <a:t>Department</a:t>
                      </a:r>
                      <a:r>
                        <a:rPr lang="tr-TR" sz="1200" dirty="0">
                          <a:effectLst/>
                        </a:rPr>
                        <a:t> </a:t>
                      </a:r>
                      <a:r>
                        <a:rPr lang="tr-TR" sz="1200" dirty="0" err="1">
                          <a:effectLst/>
                        </a:rPr>
                        <a:t>Master's</a:t>
                      </a:r>
                      <a:r>
                        <a:rPr lang="tr-TR" sz="1200" dirty="0">
                          <a:effectLst/>
                        </a:rPr>
                        <a:t> Program, it has </a:t>
                      </a:r>
                      <a:r>
                        <a:rPr lang="tr-TR" sz="1200" dirty="0" err="1">
                          <a:effectLst/>
                        </a:rPr>
                        <a:t>become</a:t>
                      </a:r>
                      <a:r>
                        <a:rPr lang="tr-TR" sz="1200" dirty="0">
                          <a:effectLst/>
                        </a:rPr>
                        <a:t> an </a:t>
                      </a:r>
                      <a:r>
                        <a:rPr lang="tr-TR" sz="1200" dirty="0" err="1">
                          <a:effectLst/>
                        </a:rPr>
                        <a:t>important</a:t>
                      </a:r>
                      <a:r>
                        <a:rPr lang="tr-TR" sz="1200" dirty="0">
                          <a:effectLst/>
                        </a:rPr>
                        <a:t> </a:t>
                      </a:r>
                      <a:r>
                        <a:rPr lang="tr-TR" sz="1200" dirty="0" err="1">
                          <a:effectLst/>
                        </a:rPr>
                        <a:t>research</a:t>
                      </a:r>
                      <a:r>
                        <a:rPr lang="tr-TR" sz="1200" dirty="0">
                          <a:effectLst/>
                        </a:rPr>
                        <a:t> </a:t>
                      </a:r>
                      <a:r>
                        <a:rPr lang="tr-TR" sz="1200" dirty="0" err="1">
                          <a:effectLst/>
                        </a:rPr>
                        <a:t>center</a:t>
                      </a:r>
                      <a:r>
                        <a:rPr lang="tr-TR" sz="1200" dirty="0">
                          <a:effectLst/>
                        </a:rPr>
                        <a:t> </a:t>
                      </a:r>
                      <a:r>
                        <a:rPr lang="tr-TR" sz="1200" dirty="0" err="1">
                          <a:effectLst/>
                        </a:rPr>
                        <a:t>among</a:t>
                      </a:r>
                      <a:r>
                        <a:rPr lang="tr-TR" sz="1200" dirty="0">
                          <a:effectLst/>
                        </a:rPr>
                        <a:t> </a:t>
                      </a:r>
                      <a:r>
                        <a:rPr lang="tr-TR" sz="1200" dirty="0" err="1">
                          <a:effectLst/>
                        </a:rPr>
                        <a:t>universities</a:t>
                      </a:r>
                      <a:r>
                        <a:rPr lang="tr-TR" sz="1200" dirty="0">
                          <a:effectLst/>
                        </a:rPr>
                        <a:t> in </a:t>
                      </a:r>
                      <a:r>
                        <a:rPr lang="tr-TR" sz="1200" dirty="0" err="1">
                          <a:effectLst/>
                        </a:rPr>
                        <a:t>Turkey</a:t>
                      </a:r>
                      <a:r>
                        <a:rPr lang="tr-TR" sz="1200" dirty="0">
                          <a:effectLst/>
                        </a:rPr>
                        <a:t>, </a:t>
                      </a:r>
                      <a:r>
                        <a:rPr lang="tr-TR" sz="1200" dirty="0" err="1">
                          <a:effectLst/>
                        </a:rPr>
                        <a:t>with</a:t>
                      </a:r>
                      <a:r>
                        <a:rPr lang="tr-TR" sz="1200" dirty="0">
                          <a:effectLst/>
                        </a:rPr>
                        <a:t> </a:t>
                      </a:r>
                      <a:r>
                        <a:rPr lang="tr-TR" sz="1200" dirty="0" err="1">
                          <a:effectLst/>
                        </a:rPr>
                        <a:t>its</a:t>
                      </a:r>
                      <a:r>
                        <a:rPr lang="tr-TR" sz="1200" dirty="0">
                          <a:effectLst/>
                        </a:rPr>
                        <a:t> </a:t>
                      </a:r>
                      <a:r>
                        <a:rPr lang="tr-TR" sz="1200" dirty="0" err="1">
                          <a:effectLst/>
                        </a:rPr>
                        <a:t>master's</a:t>
                      </a:r>
                      <a:r>
                        <a:rPr lang="tr-TR" sz="1200" dirty="0">
                          <a:effectLst/>
                        </a:rPr>
                        <a:t> </a:t>
                      </a:r>
                      <a:r>
                        <a:rPr lang="tr-TR" sz="1200" dirty="0" err="1">
                          <a:effectLst/>
                        </a:rPr>
                        <a:t>theses</a:t>
                      </a:r>
                      <a:r>
                        <a:rPr lang="tr-TR" sz="1200" dirty="0">
                          <a:effectLst/>
                        </a:rPr>
                        <a:t> </a:t>
                      </a:r>
                      <a:r>
                        <a:rPr lang="tr-TR" sz="1200" dirty="0" err="1">
                          <a:effectLst/>
                        </a:rPr>
                        <a:t>covering</a:t>
                      </a:r>
                      <a:r>
                        <a:rPr lang="tr-TR" sz="1200" dirty="0">
                          <a:effectLst/>
                        </a:rPr>
                        <a:t> </a:t>
                      </a:r>
                      <a:r>
                        <a:rPr lang="tr-TR" sz="1200" dirty="0" err="1">
                          <a:effectLst/>
                        </a:rPr>
                        <a:t>current</a:t>
                      </a:r>
                      <a:r>
                        <a:rPr lang="tr-TR" sz="1200" dirty="0">
                          <a:effectLst/>
                        </a:rPr>
                        <a:t> </a:t>
                      </a:r>
                      <a:r>
                        <a:rPr lang="tr-TR" sz="1200" dirty="0" err="1">
                          <a:effectLst/>
                        </a:rPr>
                        <a:t>and</a:t>
                      </a:r>
                      <a:r>
                        <a:rPr lang="tr-TR" sz="1200" dirty="0">
                          <a:effectLst/>
                        </a:rPr>
                        <a:t> </a:t>
                      </a:r>
                      <a:r>
                        <a:rPr lang="tr-TR" sz="1200" dirty="0" err="1">
                          <a:effectLst/>
                        </a:rPr>
                        <a:t>regional</a:t>
                      </a:r>
                      <a:r>
                        <a:rPr lang="tr-TR" sz="1200" dirty="0">
                          <a:effectLst/>
                        </a:rPr>
                        <a:t> </a:t>
                      </a:r>
                      <a:r>
                        <a:rPr lang="tr-TR" sz="1200" dirty="0" err="1">
                          <a:effectLst/>
                        </a:rPr>
                        <a:t>issues</a:t>
                      </a:r>
                      <a:r>
                        <a:rPr lang="tr-TR" sz="1200" dirty="0">
                          <a:effectLst/>
                        </a:rPr>
                        <a:t>.</a:t>
                      </a:r>
                      <a:endParaRPr lang="tr-TR" sz="2000" dirty="0">
                        <a:effectLst/>
                      </a:endParaRPr>
                    </a:p>
                    <a:p>
                      <a:pPr>
                        <a:lnSpc>
                          <a:spcPct val="115000"/>
                        </a:lnSpc>
                        <a:spcAft>
                          <a:spcPts val="0"/>
                        </a:spcAft>
                      </a:pPr>
                      <a:r>
                        <a:rPr lang="tr-TR" sz="1200" dirty="0">
                          <a:effectLst/>
                        </a:rPr>
                        <a:t> </a:t>
                      </a:r>
                      <a:endParaRPr lang="tr-TR" sz="2000" dirty="0">
                        <a:effectLst/>
                        <a:latin typeface="Calibri"/>
                        <a:ea typeface="Calibri"/>
                        <a:cs typeface="Times New Roman"/>
                      </a:endParaRPr>
                    </a:p>
                  </a:txBody>
                  <a:tcPr marL="66047" marR="66047" marT="0" marB="0"/>
                </a:tc>
                <a:tc>
                  <a:txBody>
                    <a:bodyPr/>
                    <a:lstStyle/>
                    <a:p>
                      <a:pPr>
                        <a:lnSpc>
                          <a:spcPct val="115000"/>
                        </a:lnSpc>
                        <a:spcAft>
                          <a:spcPts val="0"/>
                        </a:spcAft>
                      </a:pPr>
                      <a:r>
                        <a:rPr lang="tr-TR" sz="1200" dirty="0" err="1">
                          <a:effectLst/>
                        </a:rPr>
                        <a:t>Gender</a:t>
                      </a:r>
                      <a:r>
                        <a:rPr lang="tr-TR" sz="1200" dirty="0">
                          <a:effectLst/>
                        </a:rPr>
                        <a:t> </a:t>
                      </a:r>
                      <a:r>
                        <a:rPr lang="tr-TR" sz="1200" dirty="0" err="1">
                          <a:effectLst/>
                        </a:rPr>
                        <a:t>equality</a:t>
                      </a:r>
                      <a:r>
                        <a:rPr lang="tr-TR" sz="1200" dirty="0">
                          <a:effectLst/>
                        </a:rPr>
                        <a:t>; Human </a:t>
                      </a:r>
                      <a:r>
                        <a:rPr lang="tr-TR" sz="1200" dirty="0" err="1">
                          <a:effectLst/>
                        </a:rPr>
                        <a:t>Rights</a:t>
                      </a:r>
                      <a:r>
                        <a:rPr lang="tr-TR" sz="1200" dirty="0">
                          <a:effectLst/>
                        </a:rPr>
                        <a:t>; </a:t>
                      </a:r>
                      <a:endParaRPr lang="tr-TR" sz="2000" dirty="0">
                        <a:effectLst/>
                      </a:endParaRPr>
                    </a:p>
                    <a:p>
                      <a:pPr>
                        <a:lnSpc>
                          <a:spcPct val="115000"/>
                        </a:lnSpc>
                        <a:spcAft>
                          <a:spcPts val="0"/>
                        </a:spcAft>
                      </a:pPr>
                      <a:r>
                        <a:rPr lang="tr-TR" sz="1200" dirty="0" err="1">
                          <a:effectLst/>
                        </a:rPr>
                        <a:t>Cultural</a:t>
                      </a:r>
                      <a:r>
                        <a:rPr lang="tr-TR" sz="1200" dirty="0">
                          <a:effectLst/>
                        </a:rPr>
                        <a:t> </a:t>
                      </a:r>
                      <a:r>
                        <a:rPr lang="tr-TR" sz="1200" dirty="0" err="1">
                          <a:effectLst/>
                        </a:rPr>
                        <a:t>diversity</a:t>
                      </a:r>
                      <a:r>
                        <a:rPr lang="tr-TR" sz="1200" dirty="0">
                          <a:effectLst/>
                        </a:rPr>
                        <a:t>; </a:t>
                      </a:r>
                      <a:r>
                        <a:rPr lang="tr-TR" sz="1200" dirty="0" err="1">
                          <a:effectLst/>
                        </a:rPr>
                        <a:t>Culture</a:t>
                      </a:r>
                      <a:r>
                        <a:rPr lang="tr-TR" sz="1200" dirty="0">
                          <a:effectLst/>
                        </a:rPr>
                        <a:t>;</a:t>
                      </a:r>
                      <a:endParaRPr lang="tr-TR" sz="2000" dirty="0">
                        <a:effectLst/>
                      </a:endParaRPr>
                    </a:p>
                    <a:p>
                      <a:pPr>
                        <a:lnSpc>
                          <a:spcPct val="115000"/>
                        </a:lnSpc>
                        <a:spcAft>
                          <a:spcPts val="0"/>
                        </a:spcAft>
                      </a:pPr>
                      <a:r>
                        <a:rPr lang="tr-TR" sz="1200" dirty="0" err="1">
                          <a:effectLst/>
                        </a:rPr>
                        <a:t>Gender</a:t>
                      </a:r>
                      <a:r>
                        <a:rPr lang="tr-TR" sz="1200" dirty="0">
                          <a:effectLst/>
                        </a:rPr>
                        <a:t> </a:t>
                      </a:r>
                      <a:r>
                        <a:rPr lang="tr-TR" sz="1200" dirty="0" err="1">
                          <a:effectLst/>
                        </a:rPr>
                        <a:t>issues</a:t>
                      </a:r>
                      <a:endParaRPr lang="tr-TR" sz="2000" dirty="0">
                        <a:effectLst/>
                        <a:latin typeface="Calibri"/>
                        <a:ea typeface="Calibri"/>
                        <a:cs typeface="Times New Roman"/>
                      </a:endParaRPr>
                    </a:p>
                  </a:txBody>
                  <a:tcPr marL="66047" marR="66047" marT="0" marB="0"/>
                </a:tc>
                <a:extLst>
                  <a:ext uri="{0D108BD9-81ED-4DB2-BD59-A6C34878D82A}">
                    <a16:rowId xmlns:a16="http://schemas.microsoft.com/office/drawing/2014/main" val="10001"/>
                  </a:ext>
                </a:extLst>
              </a:tr>
              <a:tr h="1236702">
                <a:tc>
                  <a:txBody>
                    <a:bodyPr/>
                    <a:lstStyle/>
                    <a:p>
                      <a:pPr>
                        <a:lnSpc>
                          <a:spcPct val="115000"/>
                        </a:lnSpc>
                        <a:spcAft>
                          <a:spcPts val="0"/>
                        </a:spcAft>
                      </a:pPr>
                      <a:r>
                        <a:rPr lang="tr-TR" sz="1200" dirty="0">
                          <a:effectLst/>
                        </a:rPr>
                        <a:t>UNESCO Chair on </a:t>
                      </a:r>
                      <a:r>
                        <a:rPr lang="tr-TR" sz="1200" dirty="0" err="1">
                          <a:effectLst/>
                        </a:rPr>
                        <a:t>Gender</a:t>
                      </a:r>
                      <a:r>
                        <a:rPr lang="tr-TR" sz="1200" dirty="0">
                          <a:effectLst/>
                        </a:rPr>
                        <a:t> </a:t>
                      </a:r>
                      <a:r>
                        <a:rPr lang="tr-TR" sz="1200" dirty="0" err="1">
                          <a:effectLst/>
                        </a:rPr>
                        <a:t>Equality</a:t>
                      </a:r>
                      <a:r>
                        <a:rPr lang="tr-TR" sz="1200" dirty="0">
                          <a:effectLst/>
                        </a:rPr>
                        <a:t> </a:t>
                      </a:r>
                      <a:r>
                        <a:rPr lang="tr-TR" sz="1200" dirty="0" err="1">
                          <a:effectLst/>
                        </a:rPr>
                        <a:t>and</a:t>
                      </a:r>
                      <a:r>
                        <a:rPr lang="tr-TR" sz="1200" dirty="0">
                          <a:effectLst/>
                        </a:rPr>
                        <a:t> </a:t>
                      </a:r>
                      <a:r>
                        <a:rPr lang="tr-TR" sz="1200" dirty="0" err="1">
                          <a:effectLst/>
                        </a:rPr>
                        <a:t>Sustainable</a:t>
                      </a:r>
                      <a:r>
                        <a:rPr lang="tr-TR" sz="1200" dirty="0">
                          <a:effectLst/>
                        </a:rPr>
                        <a:t> Development,</a:t>
                      </a:r>
                    </a:p>
                    <a:p>
                      <a:pPr>
                        <a:lnSpc>
                          <a:spcPct val="115000"/>
                        </a:lnSpc>
                        <a:spcAft>
                          <a:spcPts val="0"/>
                        </a:spcAft>
                      </a:pPr>
                      <a:r>
                        <a:rPr lang="tr-TR" sz="1200" dirty="0">
                          <a:effectLst/>
                        </a:rPr>
                        <a:t>Koç </a:t>
                      </a:r>
                      <a:r>
                        <a:rPr lang="tr-TR" sz="1200" dirty="0" err="1">
                          <a:effectLst/>
                        </a:rPr>
                        <a:t>University</a:t>
                      </a:r>
                      <a:endParaRPr lang="tr-TR" sz="2000" dirty="0">
                        <a:effectLst/>
                      </a:endParaRPr>
                    </a:p>
                    <a:p>
                      <a:pPr>
                        <a:lnSpc>
                          <a:spcPct val="115000"/>
                        </a:lnSpc>
                        <a:spcAft>
                          <a:spcPts val="0"/>
                        </a:spcAft>
                      </a:pPr>
                      <a:r>
                        <a:rPr lang="tr-TR" sz="1200" dirty="0">
                          <a:effectLst/>
                        </a:rPr>
                        <a:t> </a:t>
                      </a:r>
                      <a:endParaRPr lang="tr-TR" sz="2000" dirty="0">
                        <a:effectLst/>
                        <a:latin typeface="Calibri"/>
                        <a:ea typeface="Calibri"/>
                        <a:cs typeface="Times New Roman"/>
                      </a:endParaRPr>
                    </a:p>
                  </a:txBody>
                  <a:tcPr marL="66047" marR="66047" marT="0" marB="0"/>
                </a:tc>
                <a:tc>
                  <a:txBody>
                    <a:bodyPr/>
                    <a:lstStyle/>
                    <a:p>
                      <a:pPr>
                        <a:lnSpc>
                          <a:spcPct val="115000"/>
                        </a:lnSpc>
                        <a:spcAft>
                          <a:spcPts val="0"/>
                        </a:spcAft>
                      </a:pPr>
                      <a:r>
                        <a:rPr lang="tr-TR" sz="1200">
                          <a:effectLst/>
                        </a:rPr>
                        <a:t>2016</a:t>
                      </a:r>
                      <a:endParaRPr lang="tr-TR" sz="2000">
                        <a:effectLst/>
                        <a:latin typeface="Calibri"/>
                        <a:ea typeface="Calibri"/>
                        <a:cs typeface="Times New Roman"/>
                      </a:endParaRPr>
                    </a:p>
                  </a:txBody>
                  <a:tcPr marL="66047" marR="66047" marT="0" marB="0"/>
                </a:tc>
                <a:tc>
                  <a:txBody>
                    <a:bodyPr/>
                    <a:lstStyle/>
                    <a:p>
                      <a:pPr>
                        <a:lnSpc>
                          <a:spcPct val="115000"/>
                        </a:lnSpc>
                        <a:spcAft>
                          <a:spcPts val="0"/>
                        </a:spcAft>
                      </a:pPr>
                      <a:r>
                        <a:rPr lang="en-US" sz="1200" dirty="0">
                          <a:effectLst/>
                        </a:rPr>
                        <a:t>The UNESCO Chair is housed at </a:t>
                      </a:r>
                      <a:r>
                        <a:rPr lang="en-US" sz="1200" dirty="0" err="1">
                          <a:effectLst/>
                        </a:rPr>
                        <a:t>Koç</a:t>
                      </a:r>
                      <a:r>
                        <a:rPr lang="en-US" sz="1200" dirty="0">
                          <a:effectLst/>
                        </a:rPr>
                        <a:t> University and is closely associated with the University’s Gender Studies Center (KOÇ-KAM). Established in 2010, KOÇ-KAM is actively funding research projects, providing training programs, networking and collaborating with other similar centers and NGO’s in Türkiye and abroad.</a:t>
                      </a:r>
                      <a:endParaRPr lang="tr-TR" sz="2000" dirty="0">
                        <a:effectLst/>
                      </a:endParaRPr>
                    </a:p>
                    <a:p>
                      <a:pPr>
                        <a:lnSpc>
                          <a:spcPct val="115000"/>
                        </a:lnSpc>
                        <a:spcAft>
                          <a:spcPts val="0"/>
                        </a:spcAft>
                      </a:pPr>
                      <a:r>
                        <a:rPr lang="tr-TR" sz="1200" dirty="0">
                          <a:effectLst/>
                        </a:rPr>
                        <a:t> </a:t>
                      </a:r>
                      <a:endParaRPr lang="tr-TR" sz="2000" dirty="0">
                        <a:effectLst/>
                        <a:latin typeface="Calibri"/>
                        <a:ea typeface="Calibri"/>
                        <a:cs typeface="Times New Roman"/>
                      </a:endParaRPr>
                    </a:p>
                  </a:txBody>
                  <a:tcPr marL="66047" marR="66047" marT="0" marB="0"/>
                </a:tc>
                <a:tc>
                  <a:txBody>
                    <a:bodyPr/>
                    <a:lstStyle/>
                    <a:p>
                      <a:pPr>
                        <a:lnSpc>
                          <a:spcPct val="115000"/>
                        </a:lnSpc>
                        <a:spcAft>
                          <a:spcPts val="0"/>
                        </a:spcAft>
                      </a:pPr>
                      <a:r>
                        <a:rPr lang="tr-TR" sz="1200">
                          <a:effectLst/>
                        </a:rPr>
                        <a:t>Gender issues</a:t>
                      </a:r>
                      <a:endParaRPr lang="tr-TR" sz="2000">
                        <a:effectLst/>
                        <a:latin typeface="Calibri"/>
                        <a:ea typeface="Calibri"/>
                        <a:cs typeface="Times New Roman"/>
                      </a:endParaRPr>
                    </a:p>
                  </a:txBody>
                  <a:tcPr marL="66047" marR="66047" marT="0" marB="0"/>
                </a:tc>
                <a:extLst>
                  <a:ext uri="{0D108BD9-81ED-4DB2-BD59-A6C34878D82A}">
                    <a16:rowId xmlns:a16="http://schemas.microsoft.com/office/drawing/2014/main" val="10002"/>
                  </a:ext>
                </a:extLst>
              </a:tr>
              <a:tr h="1999916">
                <a:tc>
                  <a:txBody>
                    <a:bodyPr/>
                    <a:lstStyle/>
                    <a:p>
                      <a:pPr>
                        <a:lnSpc>
                          <a:spcPct val="115000"/>
                        </a:lnSpc>
                        <a:spcAft>
                          <a:spcPts val="0"/>
                        </a:spcAft>
                      </a:pPr>
                      <a:r>
                        <a:rPr lang="tr-TR" sz="1200">
                          <a:effectLst/>
                        </a:rPr>
                        <a:t>UNESCO Chair in Gender Equality and Culture Maltepe University </a:t>
                      </a:r>
                      <a:endParaRPr lang="tr-TR" sz="2000">
                        <a:effectLst/>
                      </a:endParaRPr>
                    </a:p>
                    <a:p>
                      <a:pPr>
                        <a:lnSpc>
                          <a:spcPct val="115000"/>
                        </a:lnSpc>
                        <a:spcAft>
                          <a:spcPts val="0"/>
                        </a:spcAft>
                      </a:pPr>
                      <a:r>
                        <a:rPr lang="tr-TR" sz="1200">
                          <a:effectLst/>
                        </a:rPr>
                        <a:t> </a:t>
                      </a:r>
                      <a:endParaRPr lang="tr-TR" sz="2000">
                        <a:effectLst/>
                        <a:latin typeface="Calibri"/>
                        <a:ea typeface="Calibri"/>
                        <a:cs typeface="Times New Roman"/>
                      </a:endParaRPr>
                    </a:p>
                  </a:txBody>
                  <a:tcPr marL="66047" marR="66047" marT="0" marB="0"/>
                </a:tc>
                <a:tc>
                  <a:txBody>
                    <a:bodyPr/>
                    <a:lstStyle/>
                    <a:p>
                      <a:pPr>
                        <a:lnSpc>
                          <a:spcPct val="115000"/>
                        </a:lnSpc>
                        <a:spcAft>
                          <a:spcPts val="0"/>
                        </a:spcAft>
                      </a:pPr>
                      <a:r>
                        <a:rPr lang="tr-TR" sz="1200">
                          <a:effectLst/>
                        </a:rPr>
                        <a:t>2019</a:t>
                      </a:r>
                      <a:endParaRPr lang="tr-TR" sz="2000">
                        <a:effectLst/>
                        <a:latin typeface="Calibri"/>
                        <a:ea typeface="Calibri"/>
                        <a:cs typeface="Times New Roman"/>
                      </a:endParaRPr>
                    </a:p>
                  </a:txBody>
                  <a:tcPr marL="66047" marR="66047" marT="0" marB="0"/>
                </a:tc>
                <a:tc>
                  <a:txBody>
                    <a:bodyPr/>
                    <a:lstStyle/>
                    <a:p>
                      <a:pPr>
                        <a:lnSpc>
                          <a:spcPct val="115000"/>
                        </a:lnSpc>
                        <a:spcAft>
                          <a:spcPts val="0"/>
                        </a:spcAft>
                      </a:pPr>
                      <a:r>
                        <a:rPr lang="en-US" sz="1200" dirty="0" err="1">
                          <a:effectLst/>
                        </a:rPr>
                        <a:t>Maltepe</a:t>
                      </a:r>
                      <a:r>
                        <a:rPr lang="en-US" sz="1200" dirty="0">
                          <a:effectLst/>
                        </a:rPr>
                        <a:t> University, UNESCO Chair on Gender Equality and Culture aims to conduct scientific research and applications at national and international level, develop projects, carry out educational activities, </a:t>
                      </a:r>
                      <a:r>
                        <a:rPr lang="en-US" sz="1200" dirty="0" err="1">
                          <a:effectLst/>
                        </a:rPr>
                        <a:t>organi</a:t>
                      </a:r>
                      <a:r>
                        <a:rPr lang="tr-TR" sz="1200" dirty="0">
                          <a:effectLst/>
                        </a:rPr>
                        <a:t>z</a:t>
                      </a:r>
                      <a:r>
                        <a:rPr lang="en-US" sz="1200" dirty="0">
                          <a:effectLst/>
                        </a:rPr>
                        <a:t>e scientific meetings and work in cooperation with other chairs in the U</a:t>
                      </a:r>
                      <a:r>
                        <a:rPr lang="tr-TR" sz="1200" dirty="0">
                          <a:effectLst/>
                        </a:rPr>
                        <a:t>NI</a:t>
                      </a:r>
                      <a:r>
                        <a:rPr lang="en-US" sz="1200" dirty="0">
                          <a:effectLst/>
                        </a:rPr>
                        <a:t>T</a:t>
                      </a:r>
                      <a:r>
                        <a:rPr lang="tr-TR" sz="1200" dirty="0">
                          <a:effectLst/>
                        </a:rPr>
                        <a:t>WIN</a:t>
                      </a:r>
                      <a:r>
                        <a:rPr lang="en-US" sz="1200" dirty="0">
                          <a:effectLst/>
                        </a:rPr>
                        <a:t>/UNESCO Chairs </a:t>
                      </a:r>
                      <a:r>
                        <a:rPr lang="en-US" sz="1200" dirty="0" err="1">
                          <a:effectLst/>
                        </a:rPr>
                        <a:t>programme</a:t>
                      </a:r>
                      <a:r>
                        <a:rPr lang="en-US" sz="1200" dirty="0">
                          <a:effectLst/>
                        </a:rPr>
                        <a:t>, with a particular focus on the relationship between gender issues and culture.</a:t>
                      </a:r>
                      <a:r>
                        <a:rPr lang="en-US" sz="2000" dirty="0">
                          <a:effectLst/>
                        </a:rPr>
                        <a:t> </a:t>
                      </a:r>
                      <a:r>
                        <a:rPr lang="en-US" sz="1200" dirty="0">
                          <a:effectLst/>
                        </a:rPr>
                        <a:t>Events are organized together with </a:t>
                      </a:r>
                      <a:r>
                        <a:rPr lang="en-US" sz="1200" dirty="0" err="1">
                          <a:effectLst/>
                        </a:rPr>
                        <a:t>Maltepe</a:t>
                      </a:r>
                      <a:r>
                        <a:rPr lang="en-US" sz="1200" dirty="0">
                          <a:effectLst/>
                        </a:rPr>
                        <a:t> University Women and Family Studies Application and Research Center (MÜKÇAM).</a:t>
                      </a:r>
                      <a:endParaRPr lang="tr-TR" sz="2000" dirty="0">
                        <a:effectLst/>
                      </a:endParaRPr>
                    </a:p>
                    <a:p>
                      <a:pPr>
                        <a:lnSpc>
                          <a:spcPct val="115000"/>
                        </a:lnSpc>
                        <a:spcAft>
                          <a:spcPts val="0"/>
                        </a:spcAft>
                      </a:pPr>
                      <a:r>
                        <a:rPr lang="tr-TR" sz="1200" dirty="0">
                          <a:effectLst/>
                        </a:rPr>
                        <a:t> </a:t>
                      </a:r>
                      <a:endParaRPr lang="tr-TR" sz="2000" dirty="0">
                        <a:effectLst/>
                        <a:latin typeface="Calibri"/>
                        <a:ea typeface="Calibri"/>
                        <a:cs typeface="Times New Roman"/>
                      </a:endParaRPr>
                    </a:p>
                  </a:txBody>
                  <a:tcPr marL="66047" marR="66047" marT="0" marB="0"/>
                </a:tc>
                <a:tc>
                  <a:txBody>
                    <a:bodyPr/>
                    <a:lstStyle/>
                    <a:p>
                      <a:pPr>
                        <a:lnSpc>
                          <a:spcPct val="115000"/>
                        </a:lnSpc>
                        <a:spcAft>
                          <a:spcPts val="0"/>
                        </a:spcAft>
                      </a:pPr>
                      <a:r>
                        <a:rPr lang="tr-TR" sz="1200">
                          <a:effectLst/>
                        </a:rPr>
                        <a:t>Gender equality; Gender issues; </a:t>
                      </a:r>
                      <a:endParaRPr lang="tr-TR" sz="2000">
                        <a:effectLst/>
                      </a:endParaRPr>
                    </a:p>
                    <a:p>
                      <a:pPr>
                        <a:lnSpc>
                          <a:spcPct val="115000"/>
                        </a:lnSpc>
                        <a:spcAft>
                          <a:spcPts val="0"/>
                        </a:spcAft>
                      </a:pPr>
                      <a:r>
                        <a:rPr lang="tr-TR" sz="1200">
                          <a:effectLst/>
                        </a:rPr>
                        <a:t>Culture</a:t>
                      </a:r>
                      <a:endParaRPr lang="tr-TR" sz="2000">
                        <a:effectLst/>
                        <a:latin typeface="Calibri"/>
                        <a:ea typeface="Calibri"/>
                        <a:cs typeface="Times New Roman"/>
                      </a:endParaRPr>
                    </a:p>
                  </a:txBody>
                  <a:tcPr marL="66047" marR="66047" marT="0" marB="0"/>
                </a:tc>
                <a:extLst>
                  <a:ext uri="{0D108BD9-81ED-4DB2-BD59-A6C34878D82A}">
                    <a16:rowId xmlns:a16="http://schemas.microsoft.com/office/drawing/2014/main" val="10003"/>
                  </a:ext>
                </a:extLst>
              </a:tr>
              <a:tr h="1636042">
                <a:tc>
                  <a:txBody>
                    <a:bodyPr/>
                    <a:lstStyle/>
                    <a:p>
                      <a:pPr>
                        <a:lnSpc>
                          <a:spcPct val="115000"/>
                        </a:lnSpc>
                        <a:spcAft>
                          <a:spcPts val="0"/>
                        </a:spcAft>
                      </a:pPr>
                      <a:r>
                        <a:rPr lang="tr-TR" sz="1200" dirty="0">
                          <a:effectLst/>
                        </a:rPr>
                        <a:t>UNESCO Chair in Legal </a:t>
                      </a:r>
                      <a:r>
                        <a:rPr lang="tr-TR" sz="1200" dirty="0" err="1">
                          <a:effectLst/>
                        </a:rPr>
                        <a:t>Protection</a:t>
                      </a:r>
                      <a:r>
                        <a:rPr lang="tr-TR" sz="1200" dirty="0">
                          <a:effectLst/>
                        </a:rPr>
                        <a:t> of </a:t>
                      </a:r>
                      <a:r>
                        <a:rPr lang="tr-TR" sz="1200" dirty="0" err="1">
                          <a:effectLst/>
                        </a:rPr>
                        <a:t>Women</a:t>
                      </a:r>
                      <a:r>
                        <a:rPr lang="tr-TR" sz="1200" dirty="0">
                          <a:effectLst/>
                        </a:rPr>
                        <a:t> </a:t>
                      </a:r>
                      <a:r>
                        <a:rPr lang="tr-TR" sz="1200" dirty="0" err="1">
                          <a:effectLst/>
                        </a:rPr>
                        <a:t>and</a:t>
                      </a:r>
                      <a:r>
                        <a:rPr lang="tr-TR" sz="1200" dirty="0">
                          <a:effectLst/>
                        </a:rPr>
                        <a:t> </a:t>
                      </a:r>
                      <a:r>
                        <a:rPr lang="tr-TR" sz="1200" dirty="0" err="1">
                          <a:effectLst/>
                        </a:rPr>
                        <a:t>Education</a:t>
                      </a:r>
                      <a:r>
                        <a:rPr lang="tr-TR" sz="1200" dirty="0">
                          <a:effectLst/>
                        </a:rPr>
                        <a:t> of </a:t>
                      </a:r>
                      <a:r>
                        <a:rPr lang="tr-TR" sz="1200" dirty="0" err="1">
                          <a:effectLst/>
                        </a:rPr>
                        <a:t>Women</a:t>
                      </a:r>
                      <a:r>
                        <a:rPr lang="tr-TR" sz="1200" dirty="0">
                          <a:effectLst/>
                        </a:rPr>
                        <a:t> </a:t>
                      </a:r>
                      <a:r>
                        <a:rPr lang="tr-TR" sz="1200" dirty="0" err="1">
                          <a:effectLst/>
                        </a:rPr>
                        <a:t>Entrepreneurs</a:t>
                      </a:r>
                      <a:r>
                        <a:rPr lang="tr-TR" sz="1200" dirty="0">
                          <a:effectLst/>
                        </a:rPr>
                        <a:t> </a:t>
                      </a:r>
                    </a:p>
                    <a:p>
                      <a:pPr>
                        <a:lnSpc>
                          <a:spcPct val="115000"/>
                        </a:lnSpc>
                        <a:spcAft>
                          <a:spcPts val="0"/>
                        </a:spcAft>
                      </a:pPr>
                      <a:r>
                        <a:rPr lang="tr-TR" sz="1200" dirty="0" err="1">
                          <a:effectLst/>
                        </a:rPr>
                        <a:t>Istanbul</a:t>
                      </a:r>
                      <a:r>
                        <a:rPr lang="tr-TR" sz="1200" dirty="0">
                          <a:effectLst/>
                        </a:rPr>
                        <a:t> </a:t>
                      </a:r>
                      <a:r>
                        <a:rPr lang="tr-TR" sz="1200" dirty="0" err="1">
                          <a:effectLst/>
                        </a:rPr>
                        <a:t>Medipol</a:t>
                      </a:r>
                      <a:r>
                        <a:rPr lang="tr-TR" sz="1200" dirty="0">
                          <a:effectLst/>
                        </a:rPr>
                        <a:t> </a:t>
                      </a:r>
                      <a:r>
                        <a:rPr lang="tr-TR" sz="1200" dirty="0" err="1">
                          <a:effectLst/>
                        </a:rPr>
                        <a:t>University</a:t>
                      </a:r>
                      <a:endParaRPr lang="tr-TR" sz="2000" dirty="0">
                        <a:effectLst/>
                        <a:latin typeface="Calibri"/>
                        <a:ea typeface="Calibri"/>
                        <a:cs typeface="Times New Roman"/>
                      </a:endParaRPr>
                    </a:p>
                  </a:txBody>
                  <a:tcPr marL="66047" marR="66047" marT="0" marB="0"/>
                </a:tc>
                <a:tc>
                  <a:txBody>
                    <a:bodyPr/>
                    <a:lstStyle/>
                    <a:p>
                      <a:pPr>
                        <a:lnSpc>
                          <a:spcPct val="115000"/>
                        </a:lnSpc>
                        <a:spcAft>
                          <a:spcPts val="0"/>
                        </a:spcAft>
                      </a:pPr>
                      <a:r>
                        <a:rPr lang="tr-TR" sz="1200">
                          <a:effectLst/>
                        </a:rPr>
                        <a:t>2023</a:t>
                      </a:r>
                      <a:endParaRPr lang="tr-TR" sz="2000">
                        <a:effectLst/>
                        <a:latin typeface="Calibri"/>
                        <a:ea typeface="Calibri"/>
                        <a:cs typeface="Times New Roman"/>
                      </a:endParaRPr>
                    </a:p>
                  </a:txBody>
                  <a:tcPr marL="66047" marR="66047" marT="0" marB="0"/>
                </a:tc>
                <a:tc>
                  <a:txBody>
                    <a:bodyPr/>
                    <a:lstStyle/>
                    <a:p>
                      <a:pPr>
                        <a:lnSpc>
                          <a:spcPct val="115000"/>
                        </a:lnSpc>
                        <a:spcAft>
                          <a:spcPts val="0"/>
                        </a:spcAft>
                      </a:pPr>
                      <a:r>
                        <a:rPr lang="en-US" sz="1200" dirty="0">
                          <a:effectLst/>
                        </a:rPr>
                        <a:t>The chair operates internationally and works on women's rights in parallel with the main objectives of strengthening women's social existence by empowering them, training women entrepreneurs and increasing their impact in the business field, preventing violence against women and supporting gender equality.</a:t>
                      </a:r>
                      <a:endParaRPr lang="tr-TR" sz="2000" dirty="0">
                        <a:effectLst/>
                        <a:latin typeface="Calibri"/>
                        <a:ea typeface="Calibri"/>
                        <a:cs typeface="Times New Roman"/>
                      </a:endParaRPr>
                    </a:p>
                  </a:txBody>
                  <a:tcPr marL="66047" marR="66047" marT="0" marB="0"/>
                </a:tc>
                <a:tc>
                  <a:txBody>
                    <a:bodyPr/>
                    <a:lstStyle/>
                    <a:p>
                      <a:pPr>
                        <a:lnSpc>
                          <a:spcPct val="115000"/>
                        </a:lnSpc>
                        <a:spcAft>
                          <a:spcPts val="0"/>
                        </a:spcAft>
                      </a:pPr>
                      <a:r>
                        <a:rPr lang="tr-TR" sz="1200" dirty="0" err="1">
                          <a:effectLst/>
                        </a:rPr>
                        <a:t>Gender</a:t>
                      </a:r>
                      <a:r>
                        <a:rPr lang="tr-TR" sz="1200" dirty="0">
                          <a:effectLst/>
                        </a:rPr>
                        <a:t> </a:t>
                      </a:r>
                      <a:r>
                        <a:rPr lang="tr-TR" sz="1200" dirty="0" err="1">
                          <a:effectLst/>
                        </a:rPr>
                        <a:t>equality</a:t>
                      </a:r>
                      <a:r>
                        <a:rPr lang="tr-TR" sz="1200" dirty="0">
                          <a:effectLst/>
                        </a:rPr>
                        <a:t>; </a:t>
                      </a:r>
                      <a:r>
                        <a:rPr lang="tr-TR" sz="1200" dirty="0" err="1">
                          <a:effectLst/>
                        </a:rPr>
                        <a:t>Law</a:t>
                      </a:r>
                      <a:r>
                        <a:rPr lang="tr-TR" sz="1200" dirty="0">
                          <a:effectLst/>
                        </a:rPr>
                        <a:t>; Right </a:t>
                      </a:r>
                      <a:r>
                        <a:rPr lang="tr-TR" sz="1200" dirty="0" err="1">
                          <a:effectLst/>
                        </a:rPr>
                        <a:t>to</a:t>
                      </a:r>
                      <a:r>
                        <a:rPr lang="tr-TR" sz="1200" dirty="0">
                          <a:effectLst/>
                        </a:rPr>
                        <a:t> </a:t>
                      </a:r>
                      <a:endParaRPr lang="tr-TR" sz="2000" dirty="0">
                        <a:effectLst/>
                      </a:endParaRPr>
                    </a:p>
                    <a:p>
                      <a:pPr>
                        <a:lnSpc>
                          <a:spcPct val="115000"/>
                        </a:lnSpc>
                        <a:spcAft>
                          <a:spcPts val="0"/>
                        </a:spcAft>
                      </a:pPr>
                      <a:r>
                        <a:rPr lang="tr-TR" sz="1200" dirty="0" err="1">
                          <a:effectLst/>
                        </a:rPr>
                        <a:t>education</a:t>
                      </a:r>
                      <a:endParaRPr lang="tr-TR" sz="2000" dirty="0">
                        <a:effectLst/>
                        <a:latin typeface="Calibri"/>
                        <a:ea typeface="Calibri"/>
                        <a:cs typeface="Times New Roman"/>
                      </a:endParaRPr>
                    </a:p>
                  </a:txBody>
                  <a:tcPr marL="66047" marR="66047" marT="0" marB="0"/>
                </a:tc>
                <a:extLst>
                  <a:ext uri="{0D108BD9-81ED-4DB2-BD59-A6C34878D82A}">
                    <a16:rowId xmlns:a16="http://schemas.microsoft.com/office/drawing/2014/main" val="10004"/>
                  </a:ext>
                </a:extLst>
              </a:tr>
            </a:tbl>
          </a:graphicData>
        </a:graphic>
      </p:graphicFrame>
      <p:sp>
        <p:nvSpPr>
          <p:cNvPr id="5" name="Rectangle 1"/>
          <p:cNvSpPr>
            <a:spLocks noChangeArrowheads="1"/>
          </p:cNvSpPr>
          <p:nvPr/>
        </p:nvSpPr>
        <p:spPr bwMode="auto">
          <a:xfrm>
            <a:off x="595313" y="14509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107910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nchor="ctr">
            <a:normAutofit/>
          </a:bodyPr>
          <a:lstStyle/>
          <a:p>
            <a:pPr>
              <a:lnSpc>
                <a:spcPct val="90000"/>
              </a:lnSpc>
            </a:pPr>
            <a:r>
              <a:rPr lang="en-GB" sz="2400" b="1"/>
              <a:t>UNESCO Chair on Improvement in Gender Equality and the Empowerment of Women</a:t>
            </a:r>
            <a:r>
              <a:rPr lang="tr-TR" sz="2400" b="1"/>
              <a:t>, (2016)Giresun </a:t>
            </a:r>
            <a:r>
              <a:rPr lang="tr-TR" sz="2400" b="1" err="1"/>
              <a:t>University</a:t>
            </a:r>
            <a:endParaRPr lang="tr-TR" sz="2400" b="1"/>
          </a:p>
        </p:txBody>
      </p:sp>
      <p:pic>
        <p:nvPicPr>
          <p:cNvPr id="12290" name="Picture 2" descr="GİRESUN ÜNİVERSİTESİ - YouTube">
            <a:extLst>
              <a:ext uri="{FF2B5EF4-FFF2-40B4-BE49-F238E27FC236}">
                <a16:creationId xmlns:a16="http://schemas.microsoft.com/office/drawing/2014/main" id="{05505EDD-D1B7-111D-9043-333A799D775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90004" y="2924944"/>
            <a:ext cx="1617043" cy="1617043"/>
          </a:xfrm>
          <a:prstGeom prst="rect">
            <a:avLst/>
          </a:prstGeom>
          <a:solidFill>
            <a:srgbClr val="FFFFFF"/>
          </a:solidFill>
        </p:spPr>
      </p:pic>
      <p:sp>
        <p:nvSpPr>
          <p:cNvPr id="3" name="İçerik Yer Tutucusu 2"/>
          <p:cNvSpPr>
            <a:spLocks noGrp="1"/>
          </p:cNvSpPr>
          <p:nvPr>
            <p:ph sz="quarter" idx="4"/>
          </p:nvPr>
        </p:nvSpPr>
        <p:spPr>
          <a:xfrm>
            <a:off x="2339752" y="1700808"/>
            <a:ext cx="6480720" cy="4425355"/>
          </a:xfrm>
        </p:spPr>
        <p:txBody>
          <a:bodyPr>
            <a:normAutofit fontScale="92500" lnSpcReduction="10000"/>
          </a:bodyPr>
          <a:lstStyle/>
          <a:p>
            <a:pPr>
              <a:lnSpc>
                <a:spcPct val="90000"/>
              </a:lnSpc>
              <a:buFont typeface="Wingdings" panose="05000000000000000000" pitchFamily="2" charset="2"/>
              <a:buChar char="Ø"/>
            </a:pPr>
            <a:r>
              <a:rPr lang="tr-TR" sz="1800" dirty="0" err="1"/>
              <a:t>One</a:t>
            </a:r>
            <a:r>
              <a:rPr lang="tr-TR" sz="1800" dirty="0"/>
              <a:t> of </a:t>
            </a:r>
            <a:r>
              <a:rPr lang="tr-TR" sz="1800" dirty="0" err="1"/>
              <a:t>them</a:t>
            </a:r>
            <a:r>
              <a:rPr lang="tr-TR" sz="1800" dirty="0"/>
              <a:t> is at </a:t>
            </a:r>
            <a:r>
              <a:rPr lang="en-GB" sz="1800" dirty="0"/>
              <a:t>Giresun University has a UNESCO Chair on Improvement in Gender Equality and the Empowerment of Women since 2016. It has been carrying out its activities in cooperation with the “Women and Family Studies Applications and Research </a:t>
            </a:r>
            <a:r>
              <a:rPr lang="en-GB" sz="1800" dirty="0" err="1"/>
              <a:t>Center</a:t>
            </a:r>
            <a:r>
              <a:rPr lang="en-GB" sz="1800" dirty="0"/>
              <a:t>” (GÜKAM).</a:t>
            </a:r>
            <a:endParaRPr lang="tr-TR" sz="1800" dirty="0"/>
          </a:p>
          <a:p>
            <a:pPr>
              <a:lnSpc>
                <a:spcPct val="90000"/>
              </a:lnSpc>
              <a:buFont typeface="Wingdings" panose="05000000000000000000" pitchFamily="2" charset="2"/>
              <a:buChar char="Ø"/>
            </a:pPr>
            <a:r>
              <a:rPr lang="en-US" sz="1800" dirty="0"/>
              <a:t>One of our aims is to take part in the international platform and represent our university internationally.  Our main goals are increasing social awareness and sensitivity to women and family problems in today's world, enhancing sensitivity about the equality of women and men based on basic human rights and protecting the right to live with dignity while ensuring the right to live without violence and  increasing a woman’s economic status psychological and legal cases. </a:t>
            </a:r>
            <a:endParaRPr lang="tr-TR" sz="1800" dirty="0"/>
          </a:p>
          <a:p>
            <a:pPr>
              <a:lnSpc>
                <a:spcPct val="90000"/>
              </a:lnSpc>
              <a:buFont typeface="Wingdings" panose="05000000000000000000" pitchFamily="2" charset="2"/>
              <a:buChar char="Ø"/>
            </a:pPr>
            <a:r>
              <a:rPr lang="en-US" sz="1800" dirty="0"/>
              <a:t>Carrying out scientific and educational activities chiefly aims to raise sensitive, knowledgeable and sufficient staff in all matters related to women's status and problems, and their social empowerment.</a:t>
            </a:r>
            <a:endParaRPr lang="tr-TR" sz="1800" dirty="0"/>
          </a:p>
          <a:p>
            <a:pPr>
              <a:lnSpc>
                <a:spcPct val="90000"/>
              </a:lnSpc>
              <a:buFont typeface="Wingdings" panose="05000000000000000000" pitchFamily="2" charset="2"/>
              <a:buChar char="Ø"/>
            </a:pPr>
            <a:r>
              <a:rPr lang="en-US" sz="1800" dirty="0"/>
              <a:t>Giresun University has a women's studies master's degree. There are projects for international collaboration.</a:t>
            </a:r>
            <a:br>
              <a:rPr lang="en-US" sz="1800" dirty="0"/>
            </a:br>
            <a:r>
              <a:rPr lang="en-US" sz="1800" dirty="0"/>
              <a:t> </a:t>
            </a:r>
            <a:endParaRPr lang="tr-TR" sz="1800" dirty="0"/>
          </a:p>
          <a:p>
            <a:pPr>
              <a:lnSpc>
                <a:spcPct val="90000"/>
              </a:lnSpc>
            </a:pPr>
            <a:endParaRPr lang="tr-TR" sz="1100" dirty="0"/>
          </a:p>
          <a:p>
            <a:pPr>
              <a:lnSpc>
                <a:spcPct val="90000"/>
              </a:lnSpc>
            </a:pPr>
            <a:endParaRPr lang="tr-TR" sz="1100" dirty="0"/>
          </a:p>
        </p:txBody>
      </p:sp>
      <p:pic>
        <p:nvPicPr>
          <p:cNvPr id="5" name="Resim 4">
            <a:extLst>
              <a:ext uri="{FF2B5EF4-FFF2-40B4-BE49-F238E27FC236}">
                <a16:creationId xmlns:a16="http://schemas.microsoft.com/office/drawing/2014/main" id="{E123F869-0C7F-1A8E-0C60-4237312EBF54}"/>
              </a:ext>
            </a:extLst>
          </p:cNvPr>
          <p:cNvPicPr>
            <a:picLocks noChangeAspect="1"/>
          </p:cNvPicPr>
          <p:nvPr/>
        </p:nvPicPr>
        <p:blipFill>
          <a:blip r:embed="rId3"/>
          <a:stretch>
            <a:fillRect/>
          </a:stretch>
        </p:blipFill>
        <p:spPr>
          <a:xfrm>
            <a:off x="257609" y="4869160"/>
            <a:ext cx="2128648" cy="1440160"/>
          </a:xfrm>
          <a:prstGeom prst="rect">
            <a:avLst/>
          </a:prstGeom>
        </p:spPr>
      </p:pic>
      <p:pic>
        <p:nvPicPr>
          <p:cNvPr id="1026" name="Picture 2" descr="C:\Users\Ayşen\Desktop\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405" y="1661903"/>
            <a:ext cx="1684239" cy="1235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932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br>
              <a:rPr lang="tr-TR" sz="3200" b="1" dirty="0">
                <a:solidFill>
                  <a:srgbClr val="FF0000"/>
                </a:solidFill>
              </a:rPr>
            </a:br>
            <a:r>
              <a:rPr lang="tr-TR" sz="2800" b="1" dirty="0"/>
              <a:t>UNESCO Chair on </a:t>
            </a:r>
            <a:r>
              <a:rPr lang="tr-TR" sz="2800" b="1" dirty="0" err="1"/>
              <a:t>Gender</a:t>
            </a:r>
            <a:r>
              <a:rPr lang="tr-TR" sz="2800" b="1" dirty="0"/>
              <a:t> </a:t>
            </a:r>
            <a:r>
              <a:rPr lang="tr-TR" sz="2800" b="1" dirty="0" err="1"/>
              <a:t>Equality</a:t>
            </a:r>
            <a:r>
              <a:rPr lang="tr-TR" sz="2800" b="1" dirty="0"/>
              <a:t> </a:t>
            </a:r>
            <a:r>
              <a:rPr lang="tr-TR" sz="2800" b="1" dirty="0" err="1"/>
              <a:t>and</a:t>
            </a:r>
            <a:r>
              <a:rPr lang="tr-TR" sz="2800" b="1" dirty="0"/>
              <a:t> </a:t>
            </a:r>
            <a:r>
              <a:rPr lang="tr-TR" sz="2800" b="1" dirty="0" err="1"/>
              <a:t>Sustainable</a:t>
            </a:r>
            <a:r>
              <a:rPr lang="tr-TR" sz="2800" b="1" dirty="0"/>
              <a:t> Development (2016), Koç </a:t>
            </a:r>
            <a:r>
              <a:rPr lang="tr-TR" sz="2800" b="1" dirty="0" err="1"/>
              <a:t>University</a:t>
            </a:r>
            <a:br>
              <a:rPr lang="tr-TR" sz="2800" b="1" dirty="0"/>
            </a:br>
            <a:endParaRPr lang="tr-TR" sz="2800" dirty="0"/>
          </a:p>
        </p:txBody>
      </p:sp>
      <p:sp>
        <p:nvSpPr>
          <p:cNvPr id="3" name="İçerik Yer Tutucusu 2"/>
          <p:cNvSpPr>
            <a:spLocks noGrp="1"/>
          </p:cNvSpPr>
          <p:nvPr>
            <p:ph idx="1"/>
          </p:nvPr>
        </p:nvSpPr>
        <p:spPr/>
        <p:txBody>
          <a:bodyPr>
            <a:normAutofit fontScale="92500" lnSpcReduction="20000"/>
          </a:bodyPr>
          <a:lstStyle/>
          <a:p>
            <a:r>
              <a:rPr lang="en-US" dirty="0"/>
              <a:t>The Chair aims the advancement of research in these two main intersecting topical areas and the establishment of national, regional and international cooperation among researchers. The UNESCO Chair is housed at </a:t>
            </a:r>
            <a:r>
              <a:rPr lang="en-US" dirty="0" err="1"/>
              <a:t>Koç</a:t>
            </a:r>
            <a:r>
              <a:rPr lang="en-US" dirty="0"/>
              <a:t> University and is closely associated with the University’s Gender Studies Center (KOÇ-KAM). Established in 2010, KOÇ-KAM is actively funding research projects, providing training programs, networking and collaborating with other similar centers and NGO’s in </a:t>
            </a:r>
            <a:r>
              <a:rPr lang="en-US" dirty="0" err="1"/>
              <a:t>Türkiye</a:t>
            </a:r>
            <a:r>
              <a:rPr lang="en-US" dirty="0"/>
              <a:t> and abroad.</a:t>
            </a:r>
            <a:endParaRPr lang="tr-TR" dirty="0"/>
          </a:p>
        </p:txBody>
      </p:sp>
    </p:spTree>
    <p:extLst>
      <p:ext uri="{BB962C8B-B14F-4D97-AF65-F5344CB8AC3E}">
        <p14:creationId xmlns:p14="http://schemas.microsoft.com/office/powerpoint/2010/main" val="22722316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br>
              <a:rPr lang="tr-TR" sz="3600" b="1" dirty="0">
                <a:solidFill>
                  <a:srgbClr val="FF0000"/>
                </a:solidFill>
              </a:rPr>
            </a:br>
            <a:r>
              <a:rPr lang="tr-TR" sz="3600" b="1" dirty="0"/>
              <a:t>UNESCO Chair in </a:t>
            </a:r>
            <a:r>
              <a:rPr lang="tr-TR" sz="3600" b="1" dirty="0" err="1"/>
              <a:t>Gender</a:t>
            </a:r>
            <a:r>
              <a:rPr lang="tr-TR" sz="3600" b="1" dirty="0"/>
              <a:t> </a:t>
            </a:r>
            <a:r>
              <a:rPr lang="tr-TR" sz="3600" b="1" dirty="0" err="1"/>
              <a:t>Equality</a:t>
            </a:r>
            <a:r>
              <a:rPr lang="tr-TR" sz="3600" b="1" dirty="0"/>
              <a:t> </a:t>
            </a:r>
            <a:r>
              <a:rPr lang="tr-TR" sz="3600" b="1" dirty="0" err="1"/>
              <a:t>and</a:t>
            </a:r>
            <a:r>
              <a:rPr lang="tr-TR" sz="3600" b="1" dirty="0"/>
              <a:t> </a:t>
            </a:r>
            <a:r>
              <a:rPr lang="tr-TR" sz="3600" b="1" dirty="0" err="1"/>
              <a:t>Culture</a:t>
            </a:r>
            <a:r>
              <a:rPr lang="tr-TR" sz="3600" b="1" dirty="0"/>
              <a:t> (2019), Maltepe </a:t>
            </a:r>
            <a:r>
              <a:rPr lang="tr-TR" sz="3600" b="1" dirty="0" err="1"/>
              <a:t>University</a:t>
            </a:r>
            <a:r>
              <a:rPr lang="tr-TR" sz="3600" b="1" dirty="0"/>
              <a:t> </a:t>
            </a:r>
            <a:br>
              <a:rPr lang="tr-TR" b="1" dirty="0"/>
            </a:br>
            <a:endParaRPr lang="tr-TR" dirty="0"/>
          </a:p>
        </p:txBody>
      </p:sp>
      <p:sp>
        <p:nvSpPr>
          <p:cNvPr id="3" name="İçerik Yer Tutucusu 2"/>
          <p:cNvSpPr>
            <a:spLocks noGrp="1"/>
          </p:cNvSpPr>
          <p:nvPr>
            <p:ph idx="1"/>
          </p:nvPr>
        </p:nvSpPr>
        <p:spPr/>
        <p:txBody>
          <a:bodyPr>
            <a:normAutofit lnSpcReduction="10000"/>
          </a:bodyPr>
          <a:lstStyle/>
          <a:p>
            <a:r>
              <a:rPr lang="en-US" dirty="0" err="1"/>
              <a:t>Maltepe</a:t>
            </a:r>
            <a:r>
              <a:rPr lang="en-US" dirty="0"/>
              <a:t> University, UNESCO Chair on Gender Equality and Culture aims to conduct scientific research and applications at national and international level, develop projects, carry out educational activities, </a:t>
            </a:r>
            <a:r>
              <a:rPr lang="en-US" dirty="0" err="1"/>
              <a:t>organi</a:t>
            </a:r>
            <a:r>
              <a:rPr lang="tr-TR" dirty="0"/>
              <a:t>z</a:t>
            </a:r>
            <a:r>
              <a:rPr lang="en-US" dirty="0"/>
              <a:t>e scientific meetings and work in cooperation with other chairs in the U</a:t>
            </a:r>
            <a:r>
              <a:rPr lang="tr-TR" dirty="0"/>
              <a:t>NI</a:t>
            </a:r>
            <a:r>
              <a:rPr lang="en-US" dirty="0"/>
              <a:t>T</a:t>
            </a:r>
            <a:r>
              <a:rPr lang="tr-TR" dirty="0"/>
              <a:t>WIN</a:t>
            </a:r>
            <a:r>
              <a:rPr lang="en-US" dirty="0"/>
              <a:t>/UNESCO Chairs </a:t>
            </a:r>
            <a:r>
              <a:rPr lang="en-US" dirty="0" err="1"/>
              <a:t>programme</a:t>
            </a:r>
            <a:r>
              <a:rPr lang="en-US" dirty="0"/>
              <a:t>, with a particular focus on the relationship between gender issues and culture.</a:t>
            </a:r>
            <a:endParaRPr lang="tr-TR" dirty="0"/>
          </a:p>
          <a:p>
            <a:endParaRPr lang="tr-TR" dirty="0"/>
          </a:p>
        </p:txBody>
      </p:sp>
    </p:spTree>
    <p:extLst>
      <p:ext uri="{BB962C8B-B14F-4D97-AF65-F5344CB8AC3E}">
        <p14:creationId xmlns:p14="http://schemas.microsoft.com/office/powerpoint/2010/main" val="2908158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ustafa Kemal Ataturk quote: Human kind is made up of two sexes, women  and...">
            <a:extLst>
              <a:ext uri="{FF2B5EF4-FFF2-40B4-BE49-F238E27FC236}">
                <a16:creationId xmlns:a16="http://schemas.microsoft.com/office/drawing/2014/main" id="{2FED4757-B32C-62A3-B963-8BD34164BA4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0488" y="1322690"/>
            <a:ext cx="8963025" cy="4212621"/>
          </a:xfrm>
          <a:prstGeom prst="rect">
            <a:avLst/>
          </a:prstGeom>
          <a:solidFill>
            <a:srgbClr val="FFFFFF"/>
          </a:solidFill>
        </p:spPr>
      </p:pic>
    </p:spTree>
    <p:extLst>
      <p:ext uri="{BB962C8B-B14F-4D97-AF65-F5344CB8AC3E}">
        <p14:creationId xmlns:p14="http://schemas.microsoft.com/office/powerpoint/2010/main" val="77245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br>
              <a:rPr lang="tr-TR" sz="2800" b="1" dirty="0">
                <a:solidFill>
                  <a:srgbClr val="FF0000"/>
                </a:solidFill>
              </a:rPr>
            </a:br>
            <a:r>
              <a:rPr lang="tr-TR" sz="2800" b="1" dirty="0"/>
              <a:t>UNESCO Chair in Legal </a:t>
            </a:r>
            <a:r>
              <a:rPr lang="tr-TR" sz="2800" b="1" dirty="0" err="1"/>
              <a:t>Protection</a:t>
            </a:r>
            <a:r>
              <a:rPr lang="tr-TR" sz="2800" b="1" dirty="0"/>
              <a:t> of </a:t>
            </a:r>
            <a:r>
              <a:rPr lang="tr-TR" sz="2800" b="1" dirty="0" err="1"/>
              <a:t>Women</a:t>
            </a:r>
            <a:r>
              <a:rPr lang="tr-TR" sz="2800" b="1" dirty="0"/>
              <a:t> </a:t>
            </a:r>
            <a:r>
              <a:rPr lang="tr-TR" sz="2800" b="1" dirty="0" err="1"/>
              <a:t>and</a:t>
            </a:r>
            <a:r>
              <a:rPr lang="tr-TR" sz="2800" b="1" dirty="0"/>
              <a:t> </a:t>
            </a:r>
            <a:r>
              <a:rPr lang="tr-TR" sz="2800" b="1" dirty="0" err="1"/>
              <a:t>Education</a:t>
            </a:r>
            <a:r>
              <a:rPr lang="tr-TR" sz="2800" b="1" dirty="0"/>
              <a:t> of </a:t>
            </a:r>
            <a:r>
              <a:rPr lang="tr-TR" sz="2800" b="1" dirty="0" err="1"/>
              <a:t>Women</a:t>
            </a:r>
            <a:r>
              <a:rPr lang="tr-TR" sz="2800" b="1" dirty="0"/>
              <a:t> </a:t>
            </a:r>
            <a:r>
              <a:rPr lang="tr-TR" sz="2800" b="1" dirty="0" err="1"/>
              <a:t>Entrepreneurs</a:t>
            </a:r>
            <a:r>
              <a:rPr lang="tr-TR" sz="2800" b="1" dirty="0"/>
              <a:t> (2023), </a:t>
            </a:r>
            <a:r>
              <a:rPr lang="tr-TR" sz="2800" b="1" dirty="0" err="1"/>
              <a:t>Istanbul</a:t>
            </a:r>
            <a:r>
              <a:rPr lang="tr-TR" sz="2800" b="1" dirty="0"/>
              <a:t> </a:t>
            </a:r>
            <a:r>
              <a:rPr lang="tr-TR" sz="2800" b="1" dirty="0" err="1"/>
              <a:t>Medipol</a:t>
            </a:r>
            <a:r>
              <a:rPr lang="tr-TR" sz="2800" b="1" dirty="0"/>
              <a:t> </a:t>
            </a:r>
            <a:r>
              <a:rPr lang="tr-TR" sz="2800" b="1" dirty="0" err="1"/>
              <a:t>University</a:t>
            </a:r>
            <a:r>
              <a:rPr lang="tr-TR" sz="2800" b="1" dirty="0"/>
              <a:t> </a:t>
            </a:r>
            <a:br>
              <a:rPr lang="tr-TR" sz="2800" b="1" dirty="0"/>
            </a:br>
            <a:endParaRPr lang="tr-TR" sz="2800" dirty="0"/>
          </a:p>
        </p:txBody>
      </p:sp>
      <p:sp>
        <p:nvSpPr>
          <p:cNvPr id="3" name="İçerik Yer Tutucusu 2"/>
          <p:cNvSpPr>
            <a:spLocks noGrp="1"/>
          </p:cNvSpPr>
          <p:nvPr>
            <p:ph idx="1"/>
          </p:nvPr>
        </p:nvSpPr>
        <p:spPr/>
        <p:txBody>
          <a:bodyPr>
            <a:normAutofit fontScale="92500" lnSpcReduction="20000"/>
          </a:bodyPr>
          <a:lstStyle/>
          <a:p>
            <a:r>
              <a:rPr lang="en-US" dirty="0"/>
              <a:t>The chair operates internationally and works on women's rights in parallel with the main objectives of strengthening women's social existence by empowering them, training women entrepreneurs and increasing their impact in the business field, preventing violence against women and supporting gender equality. The chair aims to work on legal frameworks and legal solutions that will ensure the protection of human rights by opposing gender-based discrimination that deprives women and girls of fundamental rights and opportunities.</a:t>
            </a:r>
            <a:endParaRPr lang="tr-TR" dirty="0"/>
          </a:p>
        </p:txBody>
      </p:sp>
    </p:spTree>
    <p:extLst>
      <p:ext uri="{BB962C8B-B14F-4D97-AF65-F5344CB8AC3E}">
        <p14:creationId xmlns:p14="http://schemas.microsoft.com/office/powerpoint/2010/main" val="3477201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err="1">
                <a:solidFill>
                  <a:schemeClr val="tx2">
                    <a:lumMod val="75000"/>
                  </a:schemeClr>
                </a:solidFill>
              </a:rPr>
              <a:t>Conclusions</a:t>
            </a:r>
            <a:endParaRPr lang="tr-TR" b="1" dirty="0">
              <a:solidFill>
                <a:schemeClr val="tx2">
                  <a:lumMod val="75000"/>
                </a:schemeClr>
              </a:solidFill>
            </a:endParaRPr>
          </a:p>
        </p:txBody>
      </p:sp>
      <p:sp>
        <p:nvSpPr>
          <p:cNvPr id="3" name="İçerik Yer Tutucusu 2"/>
          <p:cNvSpPr>
            <a:spLocks noGrp="1"/>
          </p:cNvSpPr>
          <p:nvPr>
            <p:ph idx="1"/>
          </p:nvPr>
        </p:nvSpPr>
        <p:spPr/>
        <p:txBody>
          <a:bodyPr>
            <a:normAutofit fontScale="62500" lnSpcReduction="20000"/>
          </a:bodyPr>
          <a:lstStyle/>
          <a:p>
            <a:pPr algn="just"/>
            <a:r>
              <a:rPr lang="en-US" dirty="0"/>
              <a:t>UNESCO recognizes gender equality as a human rights issue and a precondition for sustainable people-centered development. Gender equality is at the core of UNESCO's belief in how to build lasting peace.</a:t>
            </a:r>
            <a:endParaRPr lang="tr-TR" dirty="0"/>
          </a:p>
          <a:p>
            <a:pPr algn="just"/>
            <a:r>
              <a:rPr lang="en-US" dirty="0"/>
              <a:t>UNESCO's duty remains to reaffirm the humanist missions of education, science and culture.</a:t>
            </a:r>
            <a:endParaRPr lang="tr-TR" dirty="0"/>
          </a:p>
          <a:p>
            <a:pPr algn="just"/>
            <a:r>
              <a:rPr lang="en-US" dirty="0"/>
              <a:t>UNESCO Chair and </a:t>
            </a:r>
            <a:r>
              <a:rPr lang="tr-TR" dirty="0"/>
              <a:t>W</a:t>
            </a:r>
            <a:r>
              <a:rPr lang="en-US" dirty="0"/>
              <a:t>omen's </a:t>
            </a:r>
            <a:r>
              <a:rPr lang="tr-TR" dirty="0"/>
              <a:t>S</a:t>
            </a:r>
            <a:r>
              <a:rPr lang="en-US" dirty="0" err="1"/>
              <a:t>tudies</a:t>
            </a:r>
            <a:r>
              <a:rPr lang="en-US" dirty="0"/>
              <a:t> </a:t>
            </a:r>
            <a:r>
              <a:rPr lang="tr-TR" dirty="0"/>
              <a:t>A</a:t>
            </a:r>
            <a:r>
              <a:rPr lang="en-US" dirty="0" err="1"/>
              <a:t>pplication</a:t>
            </a:r>
            <a:r>
              <a:rPr lang="en-US" dirty="0"/>
              <a:t> and </a:t>
            </a:r>
            <a:r>
              <a:rPr lang="tr-TR" dirty="0"/>
              <a:t>R</a:t>
            </a:r>
            <a:r>
              <a:rPr lang="en-US" dirty="0" err="1"/>
              <a:t>esearch</a:t>
            </a:r>
            <a:r>
              <a:rPr lang="en-US" dirty="0"/>
              <a:t> </a:t>
            </a:r>
            <a:r>
              <a:rPr lang="tr-TR" dirty="0"/>
              <a:t>C</a:t>
            </a:r>
            <a:r>
              <a:rPr lang="en-US" dirty="0"/>
              <a:t>enters at Turkish universities work together to form a union of forces.</a:t>
            </a:r>
            <a:r>
              <a:rPr lang="tr-TR" dirty="0"/>
              <a:t> </a:t>
            </a:r>
            <a:r>
              <a:rPr lang="tr-TR" dirty="0" err="1"/>
              <a:t>In</a:t>
            </a:r>
            <a:r>
              <a:rPr lang="tr-TR" dirty="0"/>
              <a:t> </a:t>
            </a:r>
            <a:r>
              <a:rPr lang="tr-TR" dirty="0" err="1"/>
              <a:t>addition</a:t>
            </a:r>
            <a:r>
              <a:rPr lang="tr-TR" dirty="0"/>
              <a:t>, c</a:t>
            </a:r>
            <a:r>
              <a:rPr lang="en-US" dirty="0" err="1"/>
              <a:t>ommunication</a:t>
            </a:r>
            <a:r>
              <a:rPr lang="en-US" dirty="0"/>
              <a:t> needs to be established to ensure cooperation among the 4 UNESCO Chairs </a:t>
            </a:r>
            <a:r>
              <a:rPr lang="tr-TR" dirty="0"/>
              <a:t>in Türkiye </a:t>
            </a:r>
            <a:r>
              <a:rPr lang="en-US" dirty="0"/>
              <a:t>established for the same purpose.</a:t>
            </a:r>
            <a:endParaRPr lang="tr-TR" dirty="0"/>
          </a:p>
          <a:p>
            <a:pPr algn="just"/>
            <a:r>
              <a:rPr lang="en-GB" dirty="0"/>
              <a:t>UNESCO Chairs should be encouraged as they play an important role in international relations.</a:t>
            </a:r>
            <a:endParaRPr lang="tr-TR" dirty="0"/>
          </a:p>
          <a:p>
            <a:pPr algn="just"/>
            <a:r>
              <a:rPr lang="en-US" dirty="0"/>
              <a:t>There should be more national and international cooperation and joint projects between universities.</a:t>
            </a:r>
            <a:r>
              <a:rPr lang="tr-TR" dirty="0"/>
              <a:t> I</a:t>
            </a:r>
            <a:r>
              <a:rPr lang="en-US" dirty="0"/>
              <a:t>n addition, UNESCO Chair international support should be provided for postgraduate programs. International exchange programs and joint projects should be open.</a:t>
            </a:r>
            <a:endParaRPr lang="tr-TR" dirty="0"/>
          </a:p>
          <a:p>
            <a:endParaRPr lang="tr-TR" dirty="0"/>
          </a:p>
          <a:p>
            <a:endParaRPr lang="tr-TR" dirty="0"/>
          </a:p>
          <a:p>
            <a:endParaRPr lang="tr-TR" dirty="0"/>
          </a:p>
        </p:txBody>
      </p:sp>
    </p:spTree>
    <p:extLst>
      <p:ext uri="{BB962C8B-B14F-4D97-AF65-F5344CB8AC3E}">
        <p14:creationId xmlns:p14="http://schemas.microsoft.com/office/powerpoint/2010/main" val="1886511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nchor="ctr">
            <a:normAutofit/>
          </a:bodyPr>
          <a:lstStyle/>
          <a:p>
            <a:pPr>
              <a:lnSpc>
                <a:spcPct val="90000"/>
              </a:lnSpc>
            </a:pPr>
            <a:br>
              <a:rPr lang="tr-TR" sz="2400" b="1"/>
            </a:br>
            <a:r>
              <a:rPr lang="en-GB" sz="2400" b="1"/>
              <a:t>Irina </a:t>
            </a:r>
            <a:r>
              <a:rPr lang="en-GB" sz="2400" b="1" err="1"/>
              <a:t>Bokova</a:t>
            </a:r>
            <a:r>
              <a:rPr lang="en-GB" sz="2400" b="1"/>
              <a:t>, UNESCO’s Director-General</a:t>
            </a:r>
            <a:br>
              <a:rPr lang="tr-TR" sz="2400"/>
            </a:br>
            <a:endParaRPr lang="tr-TR" sz="2400"/>
          </a:p>
        </p:txBody>
      </p:sp>
      <p:sp>
        <p:nvSpPr>
          <p:cNvPr id="3" name="İçerik Yer Tutucusu 2"/>
          <p:cNvSpPr>
            <a:spLocks noGrp="1"/>
          </p:cNvSpPr>
          <p:nvPr>
            <p:ph sz="half" idx="1"/>
          </p:nvPr>
        </p:nvSpPr>
        <p:spPr>
          <a:xfrm>
            <a:off x="179512" y="1556792"/>
            <a:ext cx="5040560" cy="4525963"/>
          </a:xfrm>
        </p:spPr>
        <p:txBody>
          <a:bodyPr>
            <a:normAutofit/>
          </a:bodyPr>
          <a:lstStyle/>
          <a:p>
            <a:pPr>
              <a:lnSpc>
                <a:spcPct val="90000"/>
              </a:lnSpc>
            </a:pPr>
            <a:r>
              <a:rPr lang="en-GB" sz="2200" i="1" dirty="0"/>
              <a:t>“Peace is more than the absence of war, it is living together with our differences–of sex, race, language, religion or culture–while furthering universal respect for justice and human rights on which such coexistence depends.</a:t>
            </a:r>
            <a:endParaRPr lang="tr-TR" sz="2200" dirty="0"/>
          </a:p>
          <a:p>
            <a:pPr marL="0" indent="0">
              <a:lnSpc>
                <a:spcPct val="90000"/>
              </a:lnSpc>
              <a:buNone/>
            </a:pPr>
            <a:r>
              <a:rPr lang="en-GB" sz="2200" b="1" dirty="0"/>
              <a:t> </a:t>
            </a:r>
            <a:r>
              <a:rPr lang="tr-TR" sz="2200" b="1" dirty="0"/>
              <a:t>           </a:t>
            </a:r>
            <a:r>
              <a:rPr lang="en-GB" sz="2200" b="1" i="1" dirty="0"/>
              <a:t>Irina Bokova, UNESCO’s Director-General</a:t>
            </a:r>
            <a:endParaRPr lang="tr-TR" sz="2200" b="1" i="1" dirty="0"/>
          </a:p>
          <a:p>
            <a:pPr marL="0" indent="0">
              <a:lnSpc>
                <a:spcPct val="90000"/>
              </a:lnSpc>
              <a:buNone/>
            </a:pPr>
            <a:r>
              <a:rPr lang="tr-TR" sz="2200" b="1" i="1" dirty="0"/>
              <a:t> (</a:t>
            </a:r>
            <a:r>
              <a:rPr lang="en-US" sz="2200" b="1" i="1" dirty="0"/>
              <a:t>She took office as the ninth Director-General of UNESCO on 15 November 2009</a:t>
            </a:r>
            <a:r>
              <a:rPr lang="tr-TR" sz="2200" b="1" i="1" dirty="0"/>
              <a:t>)</a:t>
            </a:r>
            <a:endParaRPr lang="tr-TR" sz="2200" i="1" dirty="0"/>
          </a:p>
          <a:p>
            <a:pPr>
              <a:lnSpc>
                <a:spcPct val="90000"/>
              </a:lnSpc>
            </a:pPr>
            <a:endParaRPr lang="tr-TR" sz="2200" i="1" dirty="0"/>
          </a:p>
        </p:txBody>
      </p:sp>
      <p:pic>
        <p:nvPicPr>
          <p:cNvPr id="14338" name="Picture 2" descr="UNESCO's programme of action: culture of peace and non-violence; a vision  in action; 2013">
            <a:extLst>
              <a:ext uri="{FF2B5EF4-FFF2-40B4-BE49-F238E27FC236}">
                <a16:creationId xmlns:a16="http://schemas.microsoft.com/office/drawing/2014/main" id="{012B8840-D0AF-1DDA-4136-86BDE52F48F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76056" y="2276872"/>
            <a:ext cx="3706883" cy="3326235"/>
          </a:xfrm>
          <a:prstGeom prst="rect">
            <a:avLst/>
          </a:prstGeom>
          <a:solidFill>
            <a:srgbClr val="FFFFFF"/>
          </a:solidFill>
        </p:spPr>
      </p:pic>
    </p:spTree>
    <p:extLst>
      <p:ext uri="{BB962C8B-B14F-4D97-AF65-F5344CB8AC3E}">
        <p14:creationId xmlns:p14="http://schemas.microsoft.com/office/powerpoint/2010/main" val="8786233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Thank you for listening. Perfect gift&quot; Magnet for Sale by Swedgirl |  Redbubble">
            <a:extLst>
              <a:ext uri="{FF2B5EF4-FFF2-40B4-BE49-F238E27FC236}">
                <a16:creationId xmlns:a16="http://schemas.microsoft.com/office/drawing/2014/main" id="{6CC9A0FC-D8C6-14D3-FB78-B1AD53B1846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11263" y="68263"/>
            <a:ext cx="6721475" cy="6721475"/>
          </a:xfrm>
          <a:prstGeom prst="rect">
            <a:avLst/>
          </a:prstGeom>
          <a:solidFill>
            <a:srgbClr val="FFFFFF"/>
          </a:solidFill>
        </p:spPr>
      </p:pic>
    </p:spTree>
    <p:extLst>
      <p:ext uri="{BB962C8B-B14F-4D97-AF65-F5344CB8AC3E}">
        <p14:creationId xmlns:p14="http://schemas.microsoft.com/office/powerpoint/2010/main" val="252435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nchor="ctr">
            <a:normAutofit/>
          </a:bodyPr>
          <a:lstStyle/>
          <a:p>
            <a:r>
              <a:rPr lang="en-GB" b="1"/>
              <a:t>ABSTRACT</a:t>
            </a:r>
            <a:endParaRPr lang="tr-TR"/>
          </a:p>
        </p:txBody>
      </p:sp>
      <p:pic>
        <p:nvPicPr>
          <p:cNvPr id="3074" name="Picture 2" descr="UNESCO | Education Above All Foundation">
            <a:extLst>
              <a:ext uri="{FF2B5EF4-FFF2-40B4-BE49-F238E27FC236}">
                <a16:creationId xmlns:a16="http://schemas.microsoft.com/office/drawing/2014/main" id="{E14291D7-1FAB-28B1-59AA-FEDC46355E0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7504" y="568250"/>
            <a:ext cx="3178696" cy="5721499"/>
          </a:xfrm>
          <a:prstGeom prst="rect">
            <a:avLst/>
          </a:prstGeom>
          <a:solidFill>
            <a:srgbClr val="FFFFFF"/>
          </a:solidFill>
        </p:spPr>
      </p:pic>
      <p:sp>
        <p:nvSpPr>
          <p:cNvPr id="3" name="İçerik Yer Tutucusu 2"/>
          <p:cNvSpPr>
            <a:spLocks noGrp="1"/>
          </p:cNvSpPr>
          <p:nvPr>
            <p:ph sz="half" idx="2"/>
          </p:nvPr>
        </p:nvSpPr>
        <p:spPr>
          <a:xfrm>
            <a:off x="3286200" y="2060848"/>
            <a:ext cx="5400600" cy="4065315"/>
          </a:xfrm>
        </p:spPr>
        <p:txBody>
          <a:bodyPr>
            <a:normAutofit lnSpcReduction="10000"/>
          </a:bodyPr>
          <a:lstStyle/>
          <a:p>
            <a:pPr marL="0" indent="0">
              <a:lnSpc>
                <a:spcPct val="90000"/>
              </a:lnSpc>
              <a:buNone/>
            </a:pPr>
            <a:r>
              <a:rPr lang="en-GB" sz="2400" dirty="0"/>
              <a:t>In this research, we aim to explore the most prevalent issues related to gender equality and to investigate the impactful initiatives undertaken by the </a:t>
            </a:r>
            <a:r>
              <a:rPr lang="tr-TR" sz="2400" dirty="0" err="1"/>
              <a:t>The</a:t>
            </a:r>
            <a:r>
              <a:rPr lang="tr-TR" sz="2400" dirty="0"/>
              <a:t> United Nations </a:t>
            </a:r>
            <a:r>
              <a:rPr lang="tr-TR" sz="2400" dirty="0" err="1"/>
              <a:t>Education</a:t>
            </a:r>
            <a:r>
              <a:rPr lang="tr-TR" sz="2400" dirty="0"/>
              <a:t>, </a:t>
            </a:r>
            <a:r>
              <a:rPr lang="tr-TR" sz="2400" dirty="0" err="1"/>
              <a:t>Scientific</a:t>
            </a:r>
            <a:r>
              <a:rPr lang="tr-TR" sz="2400" dirty="0"/>
              <a:t> </a:t>
            </a:r>
            <a:r>
              <a:rPr lang="tr-TR" sz="2400" dirty="0" err="1"/>
              <a:t>and</a:t>
            </a:r>
            <a:r>
              <a:rPr lang="tr-TR" sz="2400" dirty="0"/>
              <a:t> </a:t>
            </a:r>
            <a:r>
              <a:rPr lang="tr-TR" sz="2400" dirty="0" err="1"/>
              <a:t>Cultural</a:t>
            </a:r>
            <a:r>
              <a:rPr lang="tr-TR" sz="2400" dirty="0"/>
              <a:t> </a:t>
            </a:r>
            <a:r>
              <a:rPr lang="tr-TR" sz="2400" dirty="0" err="1"/>
              <a:t>Organization</a:t>
            </a:r>
            <a:r>
              <a:rPr lang="tr-TR" sz="2400" dirty="0"/>
              <a:t>- </a:t>
            </a:r>
            <a:r>
              <a:rPr lang="en-GB" sz="2400" dirty="0"/>
              <a:t>UNESCO Chairs and to address and raise awareness about these issues.   The UNESCO Chairs both in Türkiye and worldwide will study </a:t>
            </a:r>
            <a:r>
              <a:rPr lang="tr-TR" sz="2400" dirty="0" err="1"/>
              <a:t>current</a:t>
            </a:r>
            <a:r>
              <a:rPr lang="tr-TR" sz="2400" dirty="0"/>
              <a:t> </a:t>
            </a:r>
            <a:r>
              <a:rPr lang="tr-TR" sz="2400" dirty="0" err="1"/>
              <a:t>documents</a:t>
            </a:r>
            <a:r>
              <a:rPr lang="tr-TR" sz="2400" dirty="0"/>
              <a:t> in </a:t>
            </a:r>
            <a:r>
              <a:rPr lang="tr-TR" sz="2400" dirty="0" err="1"/>
              <a:t>which</a:t>
            </a:r>
            <a:r>
              <a:rPr lang="tr-TR" sz="2400" dirty="0"/>
              <a:t> </a:t>
            </a:r>
            <a:r>
              <a:rPr lang="en-GB" sz="2400" dirty="0"/>
              <a:t>gender-related </a:t>
            </a:r>
            <a:r>
              <a:rPr lang="tr-TR" sz="2400" dirty="0" err="1"/>
              <a:t>issues</a:t>
            </a:r>
            <a:r>
              <a:rPr lang="tr-TR" sz="2400" dirty="0"/>
              <a:t> in </a:t>
            </a:r>
            <a:r>
              <a:rPr lang="tr-TR" sz="2400" dirty="0" err="1"/>
              <a:t>the</a:t>
            </a:r>
            <a:r>
              <a:rPr lang="tr-TR" sz="2400" dirty="0"/>
              <a:t> </a:t>
            </a:r>
            <a:r>
              <a:rPr lang="tr-TR" sz="2400" dirty="0" err="1"/>
              <a:t>literature</a:t>
            </a:r>
            <a:r>
              <a:rPr lang="tr-TR" sz="2400" dirty="0"/>
              <a:t> </a:t>
            </a:r>
            <a:r>
              <a:rPr lang="tr-TR" sz="2400" dirty="0" err="1"/>
              <a:t>were</a:t>
            </a:r>
            <a:r>
              <a:rPr lang="tr-TR" sz="2400" dirty="0"/>
              <a:t> </a:t>
            </a:r>
            <a:r>
              <a:rPr lang="tr-TR" sz="2400" dirty="0" err="1"/>
              <a:t>examined</a:t>
            </a:r>
            <a:r>
              <a:rPr lang="tr-TR" sz="2400" dirty="0"/>
              <a:t> </a:t>
            </a:r>
            <a:r>
              <a:rPr lang="tr-TR" sz="2400" dirty="0" err="1"/>
              <a:t>through</a:t>
            </a:r>
            <a:r>
              <a:rPr lang="tr-TR" sz="2400" dirty="0"/>
              <a:t> </a:t>
            </a:r>
            <a:r>
              <a:rPr lang="tr-TR" sz="2400" dirty="0" err="1"/>
              <a:t>document</a:t>
            </a:r>
            <a:r>
              <a:rPr lang="tr-TR" sz="2400" dirty="0"/>
              <a:t> </a:t>
            </a:r>
            <a:r>
              <a:rPr lang="tr-TR" sz="2400" dirty="0" err="1"/>
              <a:t>analysis</a:t>
            </a:r>
            <a:r>
              <a:rPr lang="tr-TR" sz="2400" dirty="0"/>
              <a:t> </a:t>
            </a:r>
            <a:r>
              <a:rPr lang="tr-TR" sz="2400" dirty="0" err="1"/>
              <a:t>based</a:t>
            </a:r>
            <a:r>
              <a:rPr lang="tr-TR" sz="2400" dirty="0"/>
              <a:t> on </a:t>
            </a:r>
            <a:r>
              <a:rPr lang="tr-TR" sz="2400" dirty="0" err="1"/>
              <a:t>qualitative</a:t>
            </a:r>
            <a:r>
              <a:rPr lang="tr-TR" sz="2400" dirty="0"/>
              <a:t> </a:t>
            </a:r>
            <a:r>
              <a:rPr lang="tr-TR" sz="2400" dirty="0" err="1"/>
              <a:t>research</a:t>
            </a:r>
            <a:r>
              <a:rPr lang="tr-TR" sz="2400" dirty="0"/>
              <a:t>. </a:t>
            </a:r>
          </a:p>
          <a:p>
            <a:pPr>
              <a:lnSpc>
                <a:spcPct val="90000"/>
              </a:lnSpc>
            </a:pPr>
            <a:endParaRPr lang="tr-TR" sz="2400" dirty="0"/>
          </a:p>
        </p:txBody>
      </p:sp>
    </p:spTree>
    <p:extLst>
      <p:ext uri="{BB962C8B-B14F-4D97-AF65-F5344CB8AC3E}">
        <p14:creationId xmlns:p14="http://schemas.microsoft.com/office/powerpoint/2010/main" val="4141557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31640" y="610846"/>
            <a:ext cx="8229600" cy="807415"/>
          </a:xfrm>
        </p:spPr>
        <p:txBody>
          <a:bodyPr anchor="ctr">
            <a:normAutofit fontScale="90000"/>
          </a:bodyPr>
          <a:lstStyle/>
          <a:p>
            <a:pPr algn="l">
              <a:lnSpc>
                <a:spcPct val="90000"/>
              </a:lnSpc>
            </a:pPr>
            <a:r>
              <a:rPr lang="tr-TR" sz="3700" b="1" dirty="0" err="1">
                <a:solidFill>
                  <a:schemeClr val="tx2">
                    <a:lumMod val="75000"/>
                  </a:schemeClr>
                </a:solidFill>
              </a:rPr>
              <a:t>What</a:t>
            </a:r>
            <a:r>
              <a:rPr lang="tr-TR" sz="3700" b="1" dirty="0">
                <a:solidFill>
                  <a:schemeClr val="tx2">
                    <a:lumMod val="75000"/>
                  </a:schemeClr>
                </a:solidFill>
              </a:rPr>
              <a:t> is </a:t>
            </a:r>
            <a:r>
              <a:rPr lang="en-GB" sz="3700" b="1" dirty="0">
                <a:solidFill>
                  <a:schemeClr val="tx2">
                    <a:lumMod val="75000"/>
                  </a:schemeClr>
                </a:solidFill>
              </a:rPr>
              <a:t>UNESCO</a:t>
            </a:r>
            <a:r>
              <a:rPr lang="tr-TR" sz="3700" b="1" dirty="0">
                <a:solidFill>
                  <a:schemeClr val="tx2">
                    <a:lumMod val="75000"/>
                  </a:schemeClr>
                </a:solidFill>
              </a:rPr>
              <a:t>?</a:t>
            </a:r>
            <a:br>
              <a:rPr lang="tr-TR" sz="3700" b="1" dirty="0">
                <a:highlight>
                  <a:srgbClr val="000080"/>
                </a:highlight>
              </a:rPr>
            </a:br>
            <a:endParaRPr lang="tr-TR" sz="3700" b="1" dirty="0">
              <a:highlight>
                <a:srgbClr val="000080"/>
              </a:highlight>
            </a:endParaRPr>
          </a:p>
        </p:txBody>
      </p:sp>
      <p:sp>
        <p:nvSpPr>
          <p:cNvPr id="3" name="İçerik Yer Tutucusu 2"/>
          <p:cNvSpPr>
            <a:spLocks noGrp="1"/>
          </p:cNvSpPr>
          <p:nvPr>
            <p:ph sz="half" idx="1"/>
          </p:nvPr>
        </p:nvSpPr>
        <p:spPr>
          <a:xfrm>
            <a:off x="381000" y="1844825"/>
            <a:ext cx="8305800" cy="4402952"/>
          </a:xfrm>
        </p:spPr>
        <p:txBody>
          <a:bodyPr>
            <a:normAutofit/>
          </a:bodyPr>
          <a:lstStyle/>
          <a:p>
            <a:pPr marL="0" indent="0">
              <a:lnSpc>
                <a:spcPct val="90000"/>
              </a:lnSpc>
              <a:buNone/>
            </a:pPr>
            <a:r>
              <a:rPr lang="en-US" sz="2000" dirty="0"/>
              <a:t>UNESCO is the United Nations Educational, Scientific and Cultural Organization. It contributes to peace and security by promoting international cooperation in education, sciences, culture, communication and information. UNESCO promotes knowledge sharing and the free flow of ideas to accelerate mutual understanding and a more perfect knowledge of each other's </a:t>
            </a:r>
            <a:r>
              <a:rPr lang="tr-TR" sz="2000" dirty="0"/>
              <a:t>…</a:t>
            </a:r>
          </a:p>
          <a:p>
            <a:pPr marL="0" indent="0">
              <a:lnSpc>
                <a:spcPct val="90000"/>
              </a:lnSpc>
              <a:buNone/>
            </a:pPr>
            <a:r>
              <a:rPr lang="tr-TR" sz="2000" dirty="0" err="1"/>
              <a:t>The</a:t>
            </a:r>
            <a:r>
              <a:rPr lang="tr-TR" sz="2000" dirty="0"/>
              <a:t> United Nations </a:t>
            </a:r>
            <a:r>
              <a:rPr lang="tr-TR" sz="2000" dirty="0" err="1"/>
              <a:t>Education</a:t>
            </a:r>
            <a:r>
              <a:rPr lang="tr-TR" sz="2000" dirty="0"/>
              <a:t>, </a:t>
            </a:r>
            <a:r>
              <a:rPr lang="tr-TR" sz="2000" dirty="0" err="1"/>
              <a:t>Scientific</a:t>
            </a:r>
            <a:r>
              <a:rPr lang="tr-TR" sz="2000" dirty="0"/>
              <a:t> </a:t>
            </a:r>
            <a:r>
              <a:rPr lang="tr-TR" sz="2000" dirty="0" err="1"/>
              <a:t>and</a:t>
            </a:r>
            <a:r>
              <a:rPr lang="tr-TR" sz="2000" dirty="0"/>
              <a:t> </a:t>
            </a:r>
            <a:r>
              <a:rPr lang="tr-TR" sz="2000" dirty="0" err="1"/>
              <a:t>Cultural</a:t>
            </a:r>
            <a:r>
              <a:rPr lang="tr-TR" sz="2000" dirty="0"/>
              <a:t> </a:t>
            </a:r>
            <a:r>
              <a:rPr lang="tr-TR" sz="2000" dirty="0" err="1"/>
              <a:t>Organization</a:t>
            </a:r>
            <a:r>
              <a:rPr lang="tr-TR" sz="2000" dirty="0"/>
              <a:t> (</a:t>
            </a:r>
            <a:r>
              <a:rPr lang="en-GB" sz="2000" dirty="0"/>
              <a:t>UNESCO) is specialized organization founded on the 16</a:t>
            </a:r>
            <a:r>
              <a:rPr lang="en-GB" sz="2000" baseline="30000" dirty="0"/>
              <a:t>th</a:t>
            </a:r>
            <a:r>
              <a:rPr lang="en-GB" sz="2000" dirty="0"/>
              <a:t> of November in 1945 by 20 countries, including Tur</a:t>
            </a:r>
            <a:r>
              <a:rPr lang="tr-TR" sz="2000" dirty="0" err="1"/>
              <a:t>kiye</a:t>
            </a:r>
            <a:r>
              <a:rPr lang="en-GB" sz="2000" dirty="0"/>
              <a:t>. With the admission of Palestine to membership in the General Conference in 2011, the number of full members reached 195 and the number of associate members to </a:t>
            </a:r>
            <a:r>
              <a:rPr lang="tr-TR" sz="2000" dirty="0"/>
              <a:t>12 </a:t>
            </a:r>
            <a:r>
              <a:rPr lang="tr-TR" sz="2000" dirty="0" err="1"/>
              <a:t>by</a:t>
            </a:r>
            <a:r>
              <a:rPr lang="tr-TR" sz="2000" dirty="0"/>
              <a:t> 2023</a:t>
            </a:r>
            <a:r>
              <a:rPr lang="en-GB" sz="2000" dirty="0"/>
              <a:t>.  </a:t>
            </a:r>
            <a:endParaRPr lang="tr-TR" sz="2000" dirty="0"/>
          </a:p>
          <a:p>
            <a:pPr marL="0" indent="0">
              <a:lnSpc>
                <a:spcPct val="90000"/>
              </a:lnSpc>
              <a:buNone/>
            </a:pPr>
            <a:r>
              <a:rPr lang="en-US" sz="2000" dirty="0"/>
              <a:t>UNESCO has 53 regional field offices and its headquarters are located in Paris.</a:t>
            </a:r>
            <a:endParaRPr lang="tr-TR" sz="2000" dirty="0"/>
          </a:p>
        </p:txBody>
      </p:sp>
      <p:pic>
        <p:nvPicPr>
          <p:cNvPr id="4098" name="Picture 2" descr="UNESCO - Wikipedia">
            <a:extLst>
              <a:ext uri="{FF2B5EF4-FFF2-40B4-BE49-F238E27FC236}">
                <a16:creationId xmlns:a16="http://schemas.microsoft.com/office/drawing/2014/main" id="{84367BBA-739F-96AB-77E5-CE5974A1EC2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453961" y="0"/>
            <a:ext cx="2664296" cy="1778417"/>
          </a:xfrm>
          <a:prstGeom prst="rect">
            <a:avLst/>
          </a:prstGeom>
          <a:solidFill>
            <a:srgbClr val="FFFFFF"/>
          </a:solidFill>
        </p:spPr>
      </p:pic>
    </p:spTree>
    <p:extLst>
      <p:ext uri="{BB962C8B-B14F-4D97-AF65-F5344CB8AC3E}">
        <p14:creationId xmlns:p14="http://schemas.microsoft.com/office/powerpoint/2010/main" val="2845826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nchor="ctr">
            <a:normAutofit/>
          </a:bodyPr>
          <a:lstStyle/>
          <a:p>
            <a:r>
              <a:rPr lang="en-US" b="1" dirty="0">
                <a:solidFill>
                  <a:schemeClr val="tx2">
                    <a:lumMod val="75000"/>
                  </a:schemeClr>
                </a:solidFill>
              </a:rPr>
              <a:t>UNESCO</a:t>
            </a:r>
            <a:r>
              <a:rPr lang="tr-TR" b="1" dirty="0">
                <a:solidFill>
                  <a:schemeClr val="tx2">
                    <a:lumMod val="75000"/>
                  </a:schemeClr>
                </a:solidFill>
              </a:rPr>
              <a:t>’s </a:t>
            </a:r>
            <a:r>
              <a:rPr lang="tr-TR" b="1" dirty="0" err="1">
                <a:solidFill>
                  <a:schemeClr val="tx2">
                    <a:lumMod val="75000"/>
                  </a:schemeClr>
                </a:solidFill>
              </a:rPr>
              <a:t>Mission</a:t>
            </a:r>
            <a:r>
              <a:rPr lang="tr-TR" b="1" dirty="0">
                <a:solidFill>
                  <a:schemeClr val="tx2">
                    <a:lumMod val="75000"/>
                  </a:schemeClr>
                </a:solidFill>
              </a:rPr>
              <a:t> </a:t>
            </a:r>
          </a:p>
        </p:txBody>
      </p:sp>
      <p:sp>
        <p:nvSpPr>
          <p:cNvPr id="3" name="İçerik Yer Tutucusu 2"/>
          <p:cNvSpPr>
            <a:spLocks noGrp="1"/>
          </p:cNvSpPr>
          <p:nvPr>
            <p:ph sz="half" idx="1"/>
          </p:nvPr>
        </p:nvSpPr>
        <p:spPr>
          <a:xfrm>
            <a:off x="457200" y="1417638"/>
            <a:ext cx="5410944" cy="4708525"/>
          </a:xfrm>
        </p:spPr>
        <p:txBody>
          <a:bodyPr>
            <a:normAutofit/>
          </a:bodyPr>
          <a:lstStyle/>
          <a:p>
            <a:pPr>
              <a:lnSpc>
                <a:spcPct val="90000"/>
              </a:lnSpc>
            </a:pPr>
            <a:r>
              <a:rPr lang="tr-TR" dirty="0"/>
              <a:t>UNESCO </a:t>
            </a:r>
            <a:r>
              <a:rPr lang="tr-TR" dirty="0" err="1"/>
              <a:t>accepts</a:t>
            </a:r>
            <a:r>
              <a:rPr lang="tr-TR" dirty="0"/>
              <a:t> </a:t>
            </a:r>
            <a:r>
              <a:rPr lang="tr-TR" dirty="0" err="1"/>
              <a:t>education</a:t>
            </a:r>
            <a:r>
              <a:rPr lang="tr-TR" dirty="0"/>
              <a:t> as a "</a:t>
            </a:r>
            <a:r>
              <a:rPr lang="tr-TR" dirty="0" err="1"/>
              <a:t>human</a:t>
            </a:r>
            <a:r>
              <a:rPr lang="tr-TR" dirty="0"/>
              <a:t> </a:t>
            </a:r>
            <a:r>
              <a:rPr lang="tr-TR" dirty="0" err="1"/>
              <a:t>right</a:t>
            </a:r>
            <a:r>
              <a:rPr lang="tr-TR" dirty="0"/>
              <a:t>" </a:t>
            </a:r>
            <a:r>
              <a:rPr lang="tr-TR" dirty="0" err="1"/>
              <a:t>and</a:t>
            </a:r>
            <a:r>
              <a:rPr lang="tr-TR" dirty="0"/>
              <a:t> "</a:t>
            </a:r>
            <a:r>
              <a:rPr lang="tr-TR" dirty="0" err="1"/>
              <a:t>the</a:t>
            </a:r>
            <a:r>
              <a:rPr lang="tr-TR" dirty="0"/>
              <a:t> </a:t>
            </a:r>
            <a:r>
              <a:rPr lang="tr-TR" dirty="0" err="1"/>
              <a:t>equality</a:t>
            </a:r>
            <a:r>
              <a:rPr lang="tr-TR" dirty="0"/>
              <a:t> of </a:t>
            </a:r>
            <a:r>
              <a:rPr lang="tr-TR" dirty="0" err="1"/>
              <a:t>opportunity</a:t>
            </a:r>
            <a:r>
              <a:rPr lang="tr-TR" dirty="0"/>
              <a:t> in </a:t>
            </a:r>
            <a:r>
              <a:rPr lang="tr-TR" dirty="0" err="1"/>
              <a:t>education</a:t>
            </a:r>
            <a:r>
              <a:rPr lang="tr-TR" dirty="0"/>
              <a:t>" </a:t>
            </a:r>
            <a:r>
              <a:rPr lang="tr-TR" dirty="0" err="1"/>
              <a:t>and</a:t>
            </a:r>
            <a:r>
              <a:rPr lang="tr-TR" dirty="0"/>
              <a:t> "</a:t>
            </a:r>
            <a:r>
              <a:rPr lang="tr-TR" dirty="0" err="1"/>
              <a:t>use</a:t>
            </a:r>
            <a:r>
              <a:rPr lang="tr-TR" dirty="0"/>
              <a:t> of </a:t>
            </a:r>
            <a:r>
              <a:rPr lang="tr-TR" dirty="0" err="1"/>
              <a:t>the</a:t>
            </a:r>
            <a:r>
              <a:rPr lang="tr-TR" dirty="0"/>
              <a:t> </a:t>
            </a:r>
            <a:r>
              <a:rPr lang="tr-TR" dirty="0" err="1"/>
              <a:t>right</a:t>
            </a:r>
            <a:r>
              <a:rPr lang="tr-TR" dirty="0"/>
              <a:t> </a:t>
            </a:r>
            <a:r>
              <a:rPr lang="tr-TR" dirty="0" err="1"/>
              <a:t>to</a:t>
            </a:r>
            <a:r>
              <a:rPr lang="tr-TR" dirty="0"/>
              <a:t> </a:t>
            </a:r>
            <a:r>
              <a:rPr lang="tr-TR" dirty="0" err="1"/>
              <a:t>education</a:t>
            </a:r>
            <a:r>
              <a:rPr lang="tr-TR" dirty="0"/>
              <a:t>" form as </a:t>
            </a:r>
            <a:r>
              <a:rPr lang="tr-TR" dirty="0" err="1"/>
              <a:t>the</a:t>
            </a:r>
            <a:r>
              <a:rPr lang="tr-TR" dirty="0"/>
              <a:t> </a:t>
            </a:r>
            <a:r>
              <a:rPr lang="tr-TR" dirty="0" err="1"/>
              <a:t>basis</a:t>
            </a:r>
            <a:r>
              <a:rPr lang="tr-TR" dirty="0"/>
              <a:t> </a:t>
            </a:r>
            <a:r>
              <a:rPr lang="tr-TR" dirty="0" err="1"/>
              <a:t>for</a:t>
            </a:r>
            <a:r>
              <a:rPr lang="tr-TR" dirty="0"/>
              <a:t> </a:t>
            </a:r>
            <a:r>
              <a:rPr lang="tr-TR" dirty="0" err="1"/>
              <a:t>its</a:t>
            </a:r>
            <a:r>
              <a:rPr lang="tr-TR" dirty="0"/>
              <a:t> </a:t>
            </a:r>
            <a:r>
              <a:rPr lang="tr-TR" dirty="0" err="1"/>
              <a:t>perspective</a:t>
            </a:r>
            <a:r>
              <a:rPr lang="tr-TR" dirty="0"/>
              <a:t> of </a:t>
            </a:r>
            <a:r>
              <a:rPr lang="tr-TR" dirty="0" err="1"/>
              <a:t>the</a:t>
            </a:r>
            <a:r>
              <a:rPr lang="tr-TR" dirty="0"/>
              <a:t> </a:t>
            </a:r>
            <a:r>
              <a:rPr lang="tr-TR" dirty="0" err="1"/>
              <a:t>subject</a:t>
            </a:r>
            <a:r>
              <a:rPr lang="tr-TR" dirty="0"/>
              <a:t>. </a:t>
            </a:r>
            <a:r>
              <a:rPr lang="tr-TR" dirty="0" err="1"/>
              <a:t>It</a:t>
            </a:r>
            <a:r>
              <a:rPr lang="tr-TR" dirty="0"/>
              <a:t> </a:t>
            </a:r>
            <a:r>
              <a:rPr lang="tr-TR" dirty="0" err="1"/>
              <a:t>also</a:t>
            </a:r>
            <a:r>
              <a:rPr lang="tr-TR" dirty="0"/>
              <a:t> </a:t>
            </a:r>
            <a:r>
              <a:rPr lang="tr-TR" dirty="0" err="1"/>
              <a:t>plays</a:t>
            </a:r>
            <a:r>
              <a:rPr lang="tr-TR" dirty="0"/>
              <a:t> a </a:t>
            </a:r>
            <a:r>
              <a:rPr lang="tr-TR" dirty="0" err="1"/>
              <a:t>leading</a:t>
            </a:r>
            <a:r>
              <a:rPr lang="tr-TR" dirty="0"/>
              <a:t> role in </a:t>
            </a:r>
            <a:r>
              <a:rPr lang="tr-TR" dirty="0" err="1"/>
              <a:t>the</a:t>
            </a:r>
            <a:r>
              <a:rPr lang="tr-TR" dirty="0"/>
              <a:t> </a:t>
            </a:r>
            <a:r>
              <a:rPr lang="tr-TR" dirty="0" err="1"/>
              <a:t>protection</a:t>
            </a:r>
            <a:r>
              <a:rPr lang="tr-TR" dirty="0"/>
              <a:t> of </a:t>
            </a:r>
            <a:r>
              <a:rPr lang="tr-TR" dirty="0" err="1"/>
              <a:t>cultural</a:t>
            </a:r>
            <a:r>
              <a:rPr lang="tr-TR" dirty="0"/>
              <a:t> </a:t>
            </a:r>
            <a:r>
              <a:rPr lang="tr-TR" dirty="0" err="1"/>
              <a:t>assets</a:t>
            </a:r>
            <a:r>
              <a:rPr lang="tr-TR" dirty="0"/>
              <a:t>, </a:t>
            </a:r>
            <a:r>
              <a:rPr lang="tr-TR" dirty="0" err="1"/>
              <a:t>which</a:t>
            </a:r>
            <a:r>
              <a:rPr lang="tr-TR" dirty="0"/>
              <a:t> is </a:t>
            </a:r>
            <a:r>
              <a:rPr lang="tr-TR" dirty="0" err="1"/>
              <a:t>one</a:t>
            </a:r>
            <a:r>
              <a:rPr lang="tr-TR" dirty="0"/>
              <a:t> of </a:t>
            </a:r>
            <a:r>
              <a:rPr lang="tr-TR" dirty="0" err="1"/>
              <a:t>UNESCO's</a:t>
            </a:r>
            <a:r>
              <a:rPr lang="tr-TR" dirty="0"/>
              <a:t> </a:t>
            </a:r>
            <a:r>
              <a:rPr lang="tr-TR" dirty="0" err="1"/>
              <a:t>most</a:t>
            </a:r>
            <a:r>
              <a:rPr lang="tr-TR" dirty="0"/>
              <a:t> </a:t>
            </a:r>
            <a:r>
              <a:rPr lang="tr-TR" dirty="0" err="1"/>
              <a:t>important</a:t>
            </a:r>
            <a:r>
              <a:rPr lang="tr-TR" dirty="0"/>
              <a:t> </a:t>
            </a:r>
            <a:r>
              <a:rPr lang="tr-TR" dirty="0" err="1"/>
              <a:t>functions</a:t>
            </a:r>
            <a:r>
              <a:rPr lang="tr-TR" dirty="0"/>
              <a:t>, </a:t>
            </a:r>
            <a:r>
              <a:rPr lang="tr-TR" dirty="0" err="1"/>
              <a:t>and</a:t>
            </a:r>
            <a:r>
              <a:rPr lang="tr-TR" dirty="0"/>
              <a:t>  as is </a:t>
            </a:r>
            <a:r>
              <a:rPr lang="tr-TR" dirty="0" err="1"/>
              <a:t>the</a:t>
            </a:r>
            <a:r>
              <a:rPr lang="tr-TR" dirty="0"/>
              <a:t> </a:t>
            </a:r>
            <a:r>
              <a:rPr lang="tr-TR" dirty="0" err="1"/>
              <a:t>return</a:t>
            </a:r>
            <a:r>
              <a:rPr lang="tr-TR" dirty="0"/>
              <a:t> of </a:t>
            </a:r>
            <a:r>
              <a:rPr lang="tr-TR" dirty="0" err="1"/>
              <a:t>cultural</a:t>
            </a:r>
            <a:r>
              <a:rPr lang="tr-TR" dirty="0"/>
              <a:t> </a:t>
            </a:r>
            <a:r>
              <a:rPr lang="tr-TR" dirty="0" err="1"/>
              <a:t>assets</a:t>
            </a:r>
            <a:r>
              <a:rPr lang="tr-TR" dirty="0"/>
              <a:t> </a:t>
            </a:r>
            <a:r>
              <a:rPr lang="tr-TR" dirty="0" err="1"/>
              <a:t>to</a:t>
            </a:r>
            <a:r>
              <a:rPr lang="tr-TR" dirty="0"/>
              <a:t> </a:t>
            </a:r>
            <a:r>
              <a:rPr lang="tr-TR" dirty="0" err="1"/>
              <a:t>their</a:t>
            </a:r>
            <a:r>
              <a:rPr lang="tr-TR" dirty="0"/>
              <a:t> </a:t>
            </a:r>
            <a:r>
              <a:rPr lang="tr-TR" dirty="0" err="1"/>
              <a:t>countries</a:t>
            </a:r>
            <a:r>
              <a:rPr lang="tr-TR" dirty="0"/>
              <a:t> of </a:t>
            </a:r>
            <a:r>
              <a:rPr lang="tr-TR" dirty="0" err="1"/>
              <a:t>origin</a:t>
            </a:r>
            <a:r>
              <a:rPr lang="tr-TR" dirty="0"/>
              <a:t>. </a:t>
            </a:r>
          </a:p>
          <a:p>
            <a:pPr>
              <a:lnSpc>
                <a:spcPct val="90000"/>
              </a:lnSpc>
            </a:pPr>
            <a:endParaRPr lang="tr-TR" dirty="0"/>
          </a:p>
          <a:p>
            <a:pPr>
              <a:lnSpc>
                <a:spcPct val="90000"/>
              </a:lnSpc>
            </a:pPr>
            <a:endParaRPr lang="tr-TR" dirty="0"/>
          </a:p>
        </p:txBody>
      </p:sp>
      <p:pic>
        <p:nvPicPr>
          <p:cNvPr id="5122" name="Picture 2" descr="Resources | Global Citizenship Education (GCED) Clearinghouse | UNESCO &amp;  APCEIU">
            <a:extLst>
              <a:ext uri="{FF2B5EF4-FFF2-40B4-BE49-F238E27FC236}">
                <a16:creationId xmlns:a16="http://schemas.microsoft.com/office/drawing/2014/main" id="{941A71ED-58DE-27EC-3D56-18A4C55F475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179495" y="1268760"/>
            <a:ext cx="2964505" cy="5589240"/>
          </a:xfrm>
          <a:prstGeom prst="rect">
            <a:avLst/>
          </a:prstGeom>
          <a:solidFill>
            <a:srgbClr val="FFFFFF"/>
          </a:solidFill>
        </p:spPr>
      </p:pic>
    </p:spTree>
    <p:extLst>
      <p:ext uri="{BB962C8B-B14F-4D97-AF65-F5344CB8AC3E}">
        <p14:creationId xmlns:p14="http://schemas.microsoft.com/office/powerpoint/2010/main" val="491402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b="1" dirty="0">
                <a:solidFill>
                  <a:schemeClr val="tx2">
                    <a:lumMod val="75000"/>
                  </a:schemeClr>
                </a:solidFill>
              </a:rPr>
              <a:t>UNESCO's </a:t>
            </a:r>
            <a:r>
              <a:rPr lang="tr-TR" b="1" dirty="0">
                <a:solidFill>
                  <a:schemeClr val="tx2">
                    <a:lumMod val="75000"/>
                  </a:schemeClr>
                </a:solidFill>
              </a:rPr>
              <a:t>M</a:t>
            </a:r>
            <a:r>
              <a:rPr lang="en-US" b="1" dirty="0" err="1">
                <a:solidFill>
                  <a:schemeClr val="tx2">
                    <a:lumMod val="75000"/>
                  </a:schemeClr>
                </a:solidFill>
              </a:rPr>
              <a:t>ission</a:t>
            </a:r>
            <a:endParaRPr lang="tr-TR" b="1" dirty="0">
              <a:solidFill>
                <a:schemeClr val="tx2">
                  <a:lumMod val="75000"/>
                </a:schemeClr>
              </a:solidFill>
            </a:endParaRPr>
          </a:p>
        </p:txBody>
      </p:sp>
      <p:sp>
        <p:nvSpPr>
          <p:cNvPr id="3" name="İçerik Yer Tutucusu 2"/>
          <p:cNvSpPr>
            <a:spLocks noGrp="1"/>
          </p:cNvSpPr>
          <p:nvPr>
            <p:ph idx="1"/>
          </p:nvPr>
        </p:nvSpPr>
        <p:spPr/>
        <p:txBody>
          <a:bodyPr>
            <a:normAutofit fontScale="85000" lnSpcReduction="20000"/>
          </a:bodyPr>
          <a:lstStyle/>
          <a:p>
            <a:r>
              <a:rPr lang="en-US" dirty="0"/>
              <a:t>UNESCO's mission is to contribute to the building of a culture of peace, the eradication of poverty, sustainable development and intercultural dialogue through education, the sciences, culture, communication and information.</a:t>
            </a:r>
            <a:r>
              <a:rPr lang="tr-TR" dirty="0"/>
              <a:t> </a:t>
            </a:r>
          </a:p>
          <a:p>
            <a:r>
              <a:rPr lang="en-US" dirty="0"/>
              <a:t>There are targets related to women's rights in 17 of the United Nations Sustainable Development Goals.</a:t>
            </a:r>
            <a:endParaRPr lang="tr-TR" dirty="0"/>
          </a:p>
          <a:p>
            <a:r>
              <a:rPr lang="en-US" dirty="0"/>
              <a:t>One of the United Nations Sustainable Goals is to end discrimination against all women and girls everywhere and to empower women by 2030. UNESCO also attaches priority to gender equality in line with this goal.</a:t>
            </a:r>
            <a:r>
              <a:rPr lang="tr-TR" dirty="0"/>
              <a:t> </a:t>
            </a:r>
          </a:p>
        </p:txBody>
      </p:sp>
    </p:spTree>
    <p:extLst>
      <p:ext uri="{BB962C8B-B14F-4D97-AF65-F5344CB8AC3E}">
        <p14:creationId xmlns:p14="http://schemas.microsoft.com/office/powerpoint/2010/main" val="96688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97024" y="332656"/>
            <a:ext cx="4191000" cy="1143000"/>
          </a:xfrm>
        </p:spPr>
        <p:txBody>
          <a:bodyPr anchor="ctr">
            <a:normAutofit/>
          </a:bodyPr>
          <a:lstStyle/>
          <a:p>
            <a:r>
              <a:rPr lang="en-GB" b="1" dirty="0"/>
              <a:t>UNESCO Chai</a:t>
            </a:r>
            <a:r>
              <a:rPr lang="tr-TR" b="1" dirty="0" err="1"/>
              <a:t>rs</a:t>
            </a:r>
            <a:endParaRPr lang="tr-TR" b="1" dirty="0"/>
          </a:p>
        </p:txBody>
      </p:sp>
      <p:pic>
        <p:nvPicPr>
          <p:cNvPr id="6146" name="Picture 2" descr="UNESCO Chair &quot;Education, Growth and Equality&quot; — University of Ferrara">
            <a:extLst>
              <a:ext uri="{FF2B5EF4-FFF2-40B4-BE49-F238E27FC236}">
                <a16:creationId xmlns:a16="http://schemas.microsoft.com/office/drawing/2014/main" id="{AC4BBE63-7102-88BC-9E50-B175DDE6B99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88024" y="30792"/>
            <a:ext cx="4038600" cy="1534667"/>
          </a:xfrm>
          <a:prstGeom prst="rect">
            <a:avLst/>
          </a:prstGeom>
          <a:solidFill>
            <a:srgbClr val="FFFFFF"/>
          </a:solidFill>
        </p:spPr>
      </p:pic>
      <p:sp>
        <p:nvSpPr>
          <p:cNvPr id="3" name="İçerik Yer Tutucusu 2"/>
          <p:cNvSpPr>
            <a:spLocks noGrp="1"/>
          </p:cNvSpPr>
          <p:nvPr>
            <p:ph sz="half" idx="2"/>
          </p:nvPr>
        </p:nvSpPr>
        <p:spPr>
          <a:xfrm>
            <a:off x="683568" y="2204864"/>
            <a:ext cx="8003232" cy="3921299"/>
          </a:xfrm>
        </p:spPr>
        <p:txBody>
          <a:bodyPr>
            <a:normAutofit/>
          </a:bodyPr>
          <a:lstStyle/>
          <a:p>
            <a:pPr>
              <a:lnSpc>
                <a:spcPct val="90000"/>
              </a:lnSpc>
            </a:pPr>
            <a:r>
              <a:rPr lang="en-GB" dirty="0"/>
              <a:t>A UNESCO Chair is a team led by a higher education or research institution that partners with UNESCO on a project to advance knowledge and practice in an area of common priority. There are currently </a:t>
            </a:r>
            <a:r>
              <a:rPr lang="tr-TR" dirty="0"/>
              <a:t> 850 </a:t>
            </a:r>
            <a:r>
              <a:rPr lang="en-GB" dirty="0"/>
              <a:t>UNESCO Chairs. UNITWIN is an acronym for University Twinning and Networking Programme. Established in 1991 by a relevant decision of the 26th session of the UNESCO General Conference. </a:t>
            </a:r>
            <a:endParaRPr lang="tr-TR" dirty="0"/>
          </a:p>
          <a:p>
            <a:pPr>
              <a:lnSpc>
                <a:spcPct val="90000"/>
              </a:lnSpc>
            </a:pPr>
            <a:endParaRPr lang="tr-TR" dirty="0"/>
          </a:p>
        </p:txBody>
      </p:sp>
    </p:spTree>
    <p:extLst>
      <p:ext uri="{BB962C8B-B14F-4D97-AF65-F5344CB8AC3E}">
        <p14:creationId xmlns:p14="http://schemas.microsoft.com/office/powerpoint/2010/main" val="4013497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en-GB" sz="3600" b="1" dirty="0"/>
              <a:t>UNITWIN Networks and the UNESCO Chairs Programme</a:t>
            </a:r>
            <a:endParaRPr lang="tr-TR" sz="3600" b="1" dirty="0"/>
          </a:p>
        </p:txBody>
      </p:sp>
      <p:sp>
        <p:nvSpPr>
          <p:cNvPr id="3" name="İçerik Yer Tutucusu 2"/>
          <p:cNvSpPr>
            <a:spLocks noGrp="1"/>
          </p:cNvSpPr>
          <p:nvPr>
            <p:ph idx="1"/>
          </p:nvPr>
        </p:nvSpPr>
        <p:spPr>
          <a:xfrm>
            <a:off x="323528" y="1772816"/>
            <a:ext cx="8071470" cy="3303088"/>
          </a:xfrm>
        </p:spPr>
        <p:txBody>
          <a:bodyPr>
            <a:normAutofit fontScale="92500" lnSpcReduction="20000"/>
          </a:bodyPr>
          <a:lstStyle/>
          <a:p>
            <a:r>
              <a:rPr lang="en-GB" dirty="0"/>
              <a:t>UNITWIN Networks and the UNESCO Chairs Programme promotes international cooperation and the creation of communication networks between universities in order to increase institutional capacity through knowledge sharing and collaborative work. </a:t>
            </a:r>
            <a:r>
              <a:rPr lang="tr-TR" dirty="0"/>
              <a:t>UNESCO </a:t>
            </a:r>
            <a:r>
              <a:rPr lang="tr-TR" dirty="0" err="1"/>
              <a:t>contributes</a:t>
            </a:r>
            <a:r>
              <a:rPr lang="tr-TR" dirty="0"/>
              <a:t> </a:t>
            </a:r>
            <a:r>
              <a:rPr lang="tr-TR" dirty="0" err="1"/>
              <a:t>to</a:t>
            </a:r>
            <a:r>
              <a:rPr lang="tr-TR" dirty="0"/>
              <a:t> </a:t>
            </a:r>
            <a:r>
              <a:rPr lang="tr-TR" dirty="0" err="1"/>
              <a:t>the</a:t>
            </a:r>
            <a:r>
              <a:rPr lang="tr-TR" dirty="0"/>
              <a:t> </a:t>
            </a:r>
            <a:r>
              <a:rPr lang="tr-TR" dirty="0" err="1"/>
              <a:t>development</a:t>
            </a:r>
            <a:r>
              <a:rPr lang="tr-TR" dirty="0"/>
              <a:t> of </a:t>
            </a:r>
            <a:r>
              <a:rPr lang="tr-TR" dirty="0" err="1"/>
              <a:t>cooperation</a:t>
            </a:r>
            <a:r>
              <a:rPr lang="tr-TR" dirty="0"/>
              <a:t> </a:t>
            </a:r>
            <a:r>
              <a:rPr lang="tr-TR" dirty="0" err="1"/>
              <a:t>between</a:t>
            </a:r>
            <a:r>
              <a:rPr lang="tr-TR" dirty="0"/>
              <a:t> </a:t>
            </a:r>
            <a:r>
              <a:rPr lang="tr-TR" dirty="0" err="1"/>
              <a:t>countries</a:t>
            </a:r>
            <a:r>
              <a:rPr lang="tr-TR" dirty="0"/>
              <a:t> in </a:t>
            </a:r>
            <a:r>
              <a:rPr lang="tr-TR" dirty="0" err="1"/>
              <a:t>the</a:t>
            </a:r>
            <a:r>
              <a:rPr lang="tr-TR" dirty="0"/>
              <a:t> </a:t>
            </a:r>
            <a:r>
              <a:rPr lang="tr-TR" dirty="0" err="1"/>
              <a:t>scientific</a:t>
            </a:r>
            <a:r>
              <a:rPr lang="tr-TR" dirty="0"/>
              <a:t> </a:t>
            </a:r>
            <a:r>
              <a:rPr lang="tr-TR" dirty="0" err="1"/>
              <a:t>field</a:t>
            </a:r>
            <a:r>
              <a:rPr lang="tr-TR" dirty="0"/>
              <a:t>. </a:t>
            </a:r>
          </a:p>
        </p:txBody>
      </p:sp>
      <p:pic>
        <p:nvPicPr>
          <p:cNvPr id="7170" name="Picture 2" descr="UNESCO Chairs - University of Victoria">
            <a:extLst>
              <a:ext uri="{FF2B5EF4-FFF2-40B4-BE49-F238E27FC236}">
                <a16:creationId xmlns:a16="http://schemas.microsoft.com/office/drawing/2014/main" id="{380301FE-2384-90A4-A94C-1B2056A517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4941168"/>
            <a:ext cx="6991350" cy="1316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69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nchor="ctr">
            <a:normAutofit/>
          </a:bodyPr>
          <a:lstStyle/>
          <a:p>
            <a:r>
              <a:rPr lang="en-US" b="1" dirty="0">
                <a:solidFill>
                  <a:schemeClr val="tx2">
                    <a:lumMod val="75000"/>
                  </a:schemeClr>
                </a:solidFill>
              </a:rPr>
              <a:t>How to establish a UNESCO Chair?</a:t>
            </a:r>
            <a:endParaRPr lang="tr-TR" dirty="0">
              <a:solidFill>
                <a:schemeClr val="tx2">
                  <a:lumMod val="75000"/>
                </a:schemeClr>
              </a:solidFill>
            </a:endParaRPr>
          </a:p>
        </p:txBody>
      </p:sp>
      <p:sp>
        <p:nvSpPr>
          <p:cNvPr id="3" name="İçerik Yer Tutucusu 2"/>
          <p:cNvSpPr>
            <a:spLocks noGrp="1"/>
          </p:cNvSpPr>
          <p:nvPr>
            <p:ph sz="half" idx="1"/>
          </p:nvPr>
        </p:nvSpPr>
        <p:spPr>
          <a:xfrm>
            <a:off x="457200" y="1600200"/>
            <a:ext cx="4038600" cy="4525963"/>
          </a:xfrm>
        </p:spPr>
        <p:txBody>
          <a:bodyPr>
            <a:normAutofit/>
          </a:bodyPr>
          <a:lstStyle/>
          <a:p>
            <a:pPr marL="0" indent="0">
              <a:buNone/>
            </a:pPr>
            <a:r>
              <a:rPr lang="tr-TR" dirty="0"/>
              <a:t>	</a:t>
            </a:r>
            <a:r>
              <a:rPr lang="en-US" dirty="0"/>
              <a:t>A UNESCO Chair can be established as a new teaching and research unit at a university or other institution of higher education and/or research for an initial period of four years.</a:t>
            </a:r>
            <a:endParaRPr lang="tr-TR" dirty="0"/>
          </a:p>
          <a:p>
            <a:endParaRPr lang="tr-TR" dirty="0"/>
          </a:p>
        </p:txBody>
      </p:sp>
      <p:pic>
        <p:nvPicPr>
          <p:cNvPr id="8194" name="Picture 2" descr="The UNITWIN/UNESCO Chairs Programme: guidelines and procedures (revised  March 2022)">
            <a:extLst>
              <a:ext uri="{FF2B5EF4-FFF2-40B4-BE49-F238E27FC236}">
                <a16:creationId xmlns:a16="http://schemas.microsoft.com/office/drawing/2014/main" id="{B94D3762-6A42-B49E-D4C1-86AD2D83DE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5799" r="2" b="4915"/>
          <a:stretch/>
        </p:blipFill>
        <p:spPr bwMode="auto">
          <a:xfrm>
            <a:off x="4648200" y="1600200"/>
            <a:ext cx="4038600" cy="4525963"/>
          </a:xfrm>
          <a:prstGeom prst="rect">
            <a:avLst/>
          </a:prstGeom>
          <a:solidFill>
            <a:srgbClr val="FFFFFF"/>
          </a:solidFill>
        </p:spPr>
      </p:pic>
    </p:spTree>
    <p:extLst>
      <p:ext uri="{BB962C8B-B14F-4D97-AF65-F5344CB8AC3E}">
        <p14:creationId xmlns:p14="http://schemas.microsoft.com/office/powerpoint/2010/main" val="4288312361"/>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556</TotalTime>
  <Words>2394</Words>
  <Application>Microsoft Office PowerPoint</Application>
  <PresentationFormat>Ekran Gösterisi (4:3)</PresentationFormat>
  <Paragraphs>123</Paragraphs>
  <Slides>23</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23</vt:i4>
      </vt:variant>
    </vt:vector>
  </HeadingPairs>
  <TitlesOfParts>
    <vt:vector size="28" baseType="lpstr">
      <vt:lpstr>Arial</vt:lpstr>
      <vt:lpstr>Calibri</vt:lpstr>
      <vt:lpstr>Times New Roman</vt:lpstr>
      <vt:lpstr>Wingdings</vt:lpstr>
      <vt:lpstr>Ofis Teması</vt:lpstr>
      <vt:lpstr>BREAKING BORDERS: UNITWIN/UNESCO CHAIRS INITIATIVES ADDRESSING GENDER INEQUALITY IN TÜRKİYE AND WORLDWIDE INTERNATIONAL WOMEN’S STUDIES CONFERENCE,OCT.16-18 </vt:lpstr>
      <vt:lpstr>PowerPoint Sunusu</vt:lpstr>
      <vt:lpstr>ABSTRACT</vt:lpstr>
      <vt:lpstr>What is UNESCO? </vt:lpstr>
      <vt:lpstr>UNESCO’s Mission </vt:lpstr>
      <vt:lpstr>UNESCO's Mission</vt:lpstr>
      <vt:lpstr>UNESCO Chairs</vt:lpstr>
      <vt:lpstr>UNITWIN Networks and the UNESCO Chairs Programme</vt:lpstr>
      <vt:lpstr>How to establish a UNESCO Chair?</vt:lpstr>
      <vt:lpstr>How to establish a UNESCO Chair?</vt:lpstr>
      <vt:lpstr>How to establish a UNESCO Chair?</vt:lpstr>
      <vt:lpstr>How to establish a UNITWIN Network? </vt:lpstr>
      <vt:lpstr>UNESCO Chairs</vt:lpstr>
      <vt:lpstr>UNESCO Chairs in Turkish Universities</vt:lpstr>
      <vt:lpstr>UNESCO Chairs in Turkish Universities</vt:lpstr>
      <vt:lpstr>Table 1: UNESCO Cahirs on women's rights</vt:lpstr>
      <vt:lpstr>UNESCO Chair on Improvement in Gender Equality and the Empowerment of Women, (2016)Giresun University</vt:lpstr>
      <vt:lpstr> UNESCO Chair on Gender Equality and Sustainable Development (2016), Koç University </vt:lpstr>
      <vt:lpstr> UNESCO Chair in Gender Equality and Culture (2019), Maltepe University  </vt:lpstr>
      <vt:lpstr> UNESCO Chair in Legal Protection of Women and Education of Women Entrepreneurs (2023), Istanbul Medipol University  </vt:lpstr>
      <vt:lpstr>Conclusions</vt:lpstr>
      <vt:lpstr> Irina Bokova, UNESCO’s Director-General </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BREAKING BORDERS: UNITWIN/UNESCO CHAIRS INITIATIVES ADDRESSING GENDER INEQUALITY IN TÜRKİYE AND WORLDWIDE</dc:title>
  <dc:creator>Ayşen</dc:creator>
  <cp:lastModifiedBy>Aysen Wolff</cp:lastModifiedBy>
  <cp:revision>54</cp:revision>
  <dcterms:created xsi:type="dcterms:W3CDTF">2024-10-12T05:30:36Z</dcterms:created>
  <dcterms:modified xsi:type="dcterms:W3CDTF">2024-12-02T21:42:44Z</dcterms:modified>
</cp:coreProperties>
</file>